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71_7C551AEE.xml" ContentType="application/vnd.ms-powerpoint.comments+xml"/>
  <Override PartName="/ppt/notesSlides/notesSlide3.xml" ContentType="application/vnd.openxmlformats-officedocument.presentationml.notesSlide+xml"/>
  <Override PartName="/ppt/comments/modernComment_164_D825D7F1.xml" ContentType="application/vnd.ms-powerpoint.comments+xml"/>
  <Override PartName="/ppt/notesSlides/notesSlide4.xml" ContentType="application/vnd.openxmlformats-officedocument.presentationml.notesSlide+xml"/>
  <Override PartName="/ppt/comments/modernComment_12F_DDF71F43.xml" ContentType="application/vnd.ms-powerpoint.comments+xml"/>
  <Override PartName="/ppt/notesSlides/notesSlide5.xml" ContentType="application/vnd.openxmlformats-officedocument.presentationml.notesSlide+xml"/>
  <Override PartName="/ppt/comments/modernComment_137_EDD74A2D.xml" ContentType="application/vnd.ms-powerpoint.comments+xml"/>
  <Override PartName="/ppt/notesSlides/notesSlide6.xml" ContentType="application/vnd.openxmlformats-officedocument.presentationml.notesSlide+xml"/>
  <Override PartName="/ppt/comments/modernComment_138_8890695B.xml" ContentType="application/vnd.ms-powerpoint.comments+xml"/>
  <Override PartName="/ppt/notesSlides/notesSlide7.xml" ContentType="application/vnd.openxmlformats-officedocument.presentationml.notesSlide+xml"/>
  <Override PartName="/ppt/comments/modernComment_13A_A988B70.xml" ContentType="application/vnd.ms-powerpoint.comments+xml"/>
  <Override PartName="/ppt/notesSlides/notesSlide8.xml" ContentType="application/vnd.openxmlformats-officedocument.presentationml.notesSlide+xml"/>
  <Override PartName="/ppt/comments/modernComment_16C_F388DC52.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31_BFF48793.xml" ContentType="application/vnd.ms-powerpoint.comments+xml"/>
  <Override PartName="/ppt/notesSlides/notesSlide17.xml" ContentType="application/vnd.openxmlformats-officedocument.presentationml.notesSlide+xml"/>
  <Override PartName="/ppt/comments/modernComment_135_E954F24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300" r:id="rId2"/>
    <p:sldId id="369" r:id="rId3"/>
    <p:sldId id="356" r:id="rId4"/>
    <p:sldId id="303" r:id="rId5"/>
    <p:sldId id="311" r:id="rId6"/>
    <p:sldId id="312" r:id="rId7"/>
    <p:sldId id="314" r:id="rId8"/>
    <p:sldId id="364" r:id="rId9"/>
    <p:sldId id="362" r:id="rId10"/>
    <p:sldId id="257" r:id="rId11"/>
    <p:sldId id="301" r:id="rId12"/>
    <p:sldId id="306" r:id="rId13"/>
    <p:sldId id="310" r:id="rId14"/>
    <p:sldId id="318" r:id="rId15"/>
    <p:sldId id="304" r:id="rId16"/>
    <p:sldId id="305" r:id="rId17"/>
    <p:sldId id="309" r:id="rId18"/>
    <p:sldId id="316" r:id="rId19"/>
    <p:sldId id="367" r:id="rId20"/>
    <p:sldId id="366" r:id="rId21"/>
    <p:sldId id="368" r:id="rId22"/>
    <p:sldId id="355" r:id="rId23"/>
    <p:sldId id="365" r:id="rId24"/>
    <p:sldId id="270" r:id="rId25"/>
    <p:sldId id="357" r:id="rId26"/>
    <p:sldId id="363" r:id="rId27"/>
    <p:sldId id="360" r:id="rId28"/>
    <p:sldId id="308" r:id="rId29"/>
    <p:sldId id="370" r:id="rId30"/>
    <p:sldId id="3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9B0722-F442-8B34-12B4-FE44E008F13A}" name="JACQUES-JOURION Antoine" initials="AJ" userId="S::antoine.jacquesjourion@ulb.be::e7b22a47-3731-444f-91cf-caf90c56fa33" providerId="AD"/>
  <p188:author id="{5CFF4C32-A4B9-ED60-7798-EB8A8023B98B}" name="SAKR Alieldin" initials="AS" userId="S::alieldin.sakr@ulb.be::ab384a4c-49d5-473f-a07b-452e6faaee53" providerId="AD"/>
  <p188:author id="{DF3D2264-CA44-25B1-C671-FC9AB2B57E1C}" name="CHOU Henry" initials="HC" userId="S::henry.yuheng.chou@ulb.be::21e95f77-815d-4252-b8f6-4044637762d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133" autoAdjust="0"/>
  </p:normalViewPr>
  <p:slideViewPr>
    <p:cSldViewPr snapToGrid="0">
      <p:cViewPr varScale="1">
        <p:scale>
          <a:sx n="81" d="100"/>
          <a:sy n="81" d="100"/>
        </p:scale>
        <p:origin x="729" y="45"/>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U Henry" userId="21e95f77-815d-4252-b8f6-4044637762d4" providerId="ADAL" clId="{C19964AA-0390-479A-AD8A-D632C3F98DC2}"/>
    <pc:docChg chg="modSld">
      <pc:chgData name="CHOU Henry" userId="21e95f77-815d-4252-b8f6-4044637762d4" providerId="ADAL" clId="{C19964AA-0390-479A-AD8A-D632C3F98DC2}" dt="2025-12-01T14:16:45.552" v="2" actId="1038"/>
      <pc:docMkLst>
        <pc:docMk/>
      </pc:docMkLst>
      <pc:sldChg chg="modSp mod">
        <pc:chgData name="CHOU Henry" userId="21e95f77-815d-4252-b8f6-4044637762d4" providerId="ADAL" clId="{C19964AA-0390-479A-AD8A-D632C3F98DC2}" dt="2025-12-01T14:14:19.058" v="0" actId="1076"/>
        <pc:sldMkLst>
          <pc:docMk/>
          <pc:sldMk cId="2669094440" sldId="300"/>
        </pc:sldMkLst>
        <pc:spChg chg="mod">
          <ac:chgData name="CHOU Henry" userId="21e95f77-815d-4252-b8f6-4044637762d4" providerId="ADAL" clId="{C19964AA-0390-479A-AD8A-D632C3F98DC2}" dt="2025-12-01T14:14:19.058" v="0" actId="1076"/>
          <ac:spMkLst>
            <pc:docMk/>
            <pc:sldMk cId="2669094440" sldId="300"/>
            <ac:spMk id="4" creationId="{98B07701-2794-EBD8-9E78-9CE772D4FC19}"/>
          </ac:spMkLst>
        </pc:spChg>
      </pc:sldChg>
      <pc:sldChg chg="modSp mod">
        <pc:chgData name="CHOU Henry" userId="21e95f77-815d-4252-b8f6-4044637762d4" providerId="ADAL" clId="{C19964AA-0390-479A-AD8A-D632C3F98DC2}" dt="2025-12-01T14:16:45.552" v="2" actId="1038"/>
        <pc:sldMkLst>
          <pc:docMk/>
          <pc:sldMk cId="4085832786" sldId="364"/>
        </pc:sldMkLst>
        <pc:picChg chg="mod">
          <ac:chgData name="CHOU Henry" userId="21e95f77-815d-4252-b8f6-4044637762d4" providerId="ADAL" clId="{C19964AA-0390-479A-AD8A-D632C3F98DC2}" dt="2025-12-01T14:16:45.552" v="2" actId="1038"/>
          <ac:picMkLst>
            <pc:docMk/>
            <pc:sldMk cId="4085832786" sldId="364"/>
            <ac:picMk id="8" creationId="{A4ABCD1A-8CBC-5522-23E5-F40B34685F50}"/>
          </ac:picMkLst>
        </pc:picChg>
      </pc:sldChg>
    </pc:docChg>
  </pc:docChgLst>
</pc:chgInfo>
</file>

<file path=ppt/comments/modernComment_12F_DDF71F43.xml><?xml version="1.0" encoding="utf-8"?>
<p188:cmLst xmlns:a="http://schemas.openxmlformats.org/drawingml/2006/main" xmlns:r="http://schemas.openxmlformats.org/officeDocument/2006/relationships" xmlns:p188="http://schemas.microsoft.com/office/powerpoint/2018/8/main">
  <p188:cm id="{C8B5EF79-6E6D-4443-A104-E894ACB58CD3}" authorId="{DF3D2264-CA44-25B1-C671-FC9AB2B57E1C}" created="2025-05-19T21:12:39.893">
    <pc:sldMkLst xmlns:pc="http://schemas.microsoft.com/office/powerpoint/2013/main/command">
      <pc:docMk/>
      <pc:sldMk cId="3723960131" sldId="303"/>
    </pc:sldMkLst>
    <p188:replyLst>
      <p188:reply id="{138F2F6F-7BE9-4FAE-A170-DDEE872FEC6D}" authorId="{DF3D2264-CA44-25B1-C671-FC9AB2B57E1C}" created="2025-05-19T21:12:51.748">
        <p188:txBody>
          <a:bodyPr/>
          <a:lstStyle/>
          <a:p>
            <a:r>
              <a:rPr lang="fr-BE"/>
              <a:t>Expliquer à quoi sert C1</a:t>
            </a:r>
          </a:p>
        </p188:txBody>
      </p188:reply>
    </p188:replyLst>
    <p188:txBody>
      <a:bodyPr/>
      <a:lstStyle/>
      <a:p>
        <a:r>
          <a:rPr lang="fr-BE"/>
          <a:t>Ajouter des rectangles qui mettent en évidence les parties</a:t>
        </a:r>
      </a:p>
    </p188:txBody>
  </p188:cm>
  <p188:cm id="{5B5F9824-7857-4DBD-9F70-F1A2F04FFD44}" authorId="{DF3D2264-CA44-25B1-C671-FC9AB2B57E1C}" status="resolved" created="2025-05-19T22:27:02.245" complete="100000">
    <ac:deMkLst xmlns:ac="http://schemas.microsoft.com/office/drawing/2013/main/command">
      <pc:docMk xmlns:pc="http://schemas.microsoft.com/office/powerpoint/2013/main/command"/>
      <pc:sldMk xmlns:pc="http://schemas.microsoft.com/office/powerpoint/2013/main/command" cId="3723960131" sldId="303"/>
      <ac:picMk id="3" creationId="{A2AEA813-51D8-E945-6F79-AD5448537A5F}"/>
    </ac:deMkLst>
    <p188:txBody>
      <a:bodyPr/>
      <a:lstStyle/>
      <a:p>
        <a:r>
          <a:rPr lang="fr-BE"/>
          <a:t>Changer le symbole du micro pour un JFET, ca sera plus parlant</a:t>
        </a:r>
      </a:p>
    </p188:txBody>
  </p188:cm>
  <p188:cm id="{D6542397-B60F-443E-A00B-EB630FC6D5AD}" authorId="{DF3D2264-CA44-25B1-C671-FC9AB2B57E1C}" created="2025-05-19T22:27:31.770">
    <ac:deMkLst xmlns:ac="http://schemas.microsoft.com/office/drawing/2013/main/command">
      <pc:docMk xmlns:pc="http://schemas.microsoft.com/office/powerpoint/2013/main/command"/>
      <pc:sldMk xmlns:pc="http://schemas.microsoft.com/office/powerpoint/2013/main/command" cId="3723960131" sldId="303"/>
      <ac:picMk id="3" creationId="{A2AEA813-51D8-E945-6F79-AD5448537A5F}"/>
    </ac:deMkLst>
    <p188:txBody>
      <a:bodyPr/>
      <a:lstStyle/>
      <a:p>
        <a:r>
          <a:rPr lang="fr-BE"/>
          <a:t>Citer?</a:t>
        </a:r>
      </a:p>
    </p188:txBody>
  </p188:cm>
</p188:cmLst>
</file>

<file path=ppt/comments/modernComment_131_BFF48793.xml><?xml version="1.0" encoding="utf-8"?>
<p188:cmLst xmlns:a="http://schemas.openxmlformats.org/drawingml/2006/main" xmlns:r="http://schemas.openxmlformats.org/officeDocument/2006/relationships" xmlns:p188="http://schemas.microsoft.com/office/powerpoint/2018/8/main">
  <p188:cm id="{82E9FAB5-BB26-4848-8B27-4E6A98BF9DB0}" authorId="{9F9B0722-F442-8B34-12B4-FE44E008F13A}" created="2025-05-20T18:36:41.356">
    <ac:txMkLst xmlns:ac="http://schemas.microsoft.com/office/drawing/2013/main/command">
      <pc:docMk xmlns:pc="http://schemas.microsoft.com/office/powerpoint/2013/main/command"/>
      <pc:sldMk xmlns:pc="http://schemas.microsoft.com/office/powerpoint/2013/main/command" cId="3220473747" sldId="305"/>
      <ac:spMk id="2" creationId="{AB915E50-6400-3A33-ECD4-88408C046BE0}"/>
      <ac:txMk cp="1" len="8">
        <ac:context len="22" hash="2862275810"/>
      </ac:txMk>
    </ac:txMkLst>
    <p188:pos x="5605670" y="834887"/>
    <p188:txBody>
      <a:bodyPr/>
      <a:lstStyle/>
      <a:p>
        <a:r>
          <a:rPr lang="en-GB"/>
          <a:t>Plutôt dire “référence de position” ou un truc du genre</a:t>
        </a:r>
      </a:p>
    </p188:txBody>
  </p188:cm>
</p188:cmLst>
</file>

<file path=ppt/comments/modernComment_135_E954F244.xml><?xml version="1.0" encoding="utf-8"?>
<p188:cmLst xmlns:a="http://schemas.openxmlformats.org/drawingml/2006/main" xmlns:r="http://schemas.openxmlformats.org/officeDocument/2006/relationships" xmlns:p188="http://schemas.microsoft.com/office/powerpoint/2018/8/main">
  <p188:cm id="{DB8BD714-10ED-5D40-81F3-B0B783066CE0}" authorId="{9F9B0722-F442-8B34-12B4-FE44E008F13A}" created="2025-05-20T14:42:08.311">
    <pc:sldMkLst xmlns:pc="http://schemas.microsoft.com/office/powerpoint/2013/main/command">
      <pc:docMk/>
      <pc:sldMk cId="3914658372" sldId="309"/>
    </pc:sldMkLst>
    <p188:txBody>
      <a:bodyPr/>
      <a:lstStyle/>
      <a:p>
        <a:r>
          <a:rPr lang="en-GB"/>
          <a:t>Elle est pas très claire cette slide en vrai.  Et pas très jolie</a:t>
        </a:r>
      </a:p>
    </p188:txBody>
  </p188:cm>
</p188:cmLst>
</file>

<file path=ppt/comments/modernComment_137_EDD74A2D.xml><?xml version="1.0" encoding="utf-8"?>
<p188:cmLst xmlns:a="http://schemas.openxmlformats.org/drawingml/2006/main" xmlns:r="http://schemas.openxmlformats.org/officeDocument/2006/relationships" xmlns:p188="http://schemas.microsoft.com/office/powerpoint/2018/8/main">
  <p188:cm id="{C72D338C-37C1-4FD9-9A9C-D72529ED986E}" authorId="{DF3D2264-CA44-25B1-C671-FC9AB2B57E1C}" status="resolved" created="2025-05-19T15:38:28.547" complete="100000">
    <ac:deMkLst xmlns:ac="http://schemas.microsoft.com/office/drawing/2013/main/command">
      <pc:docMk xmlns:pc="http://schemas.microsoft.com/office/powerpoint/2013/main/command"/>
      <pc:sldMk xmlns:pc="http://schemas.microsoft.com/office/powerpoint/2013/main/command" cId="3990309421" sldId="311"/>
      <ac:picMk id="7" creationId="{285E2805-6493-FE5B-7083-B712D2DAC638}"/>
    </ac:deMkLst>
    <p188:txBody>
      <a:bodyPr/>
      <a:lstStyle/>
      <a:p>
        <a:r>
          <a:rPr lang="fr-BE"/>
          <a:t>Refaire plus compact</a:t>
        </a:r>
      </a:p>
    </p188:txBody>
  </p188:cm>
  <p188:cm id="{E12BE8CB-C36E-4EAF-BFA4-C79A4FB68CC5}" authorId="{DF3D2264-CA44-25B1-C671-FC9AB2B57E1C}" created="2025-05-19T16:10:48.509">
    <ac:deMkLst xmlns:ac="http://schemas.microsoft.com/office/drawing/2013/main/command">
      <pc:docMk xmlns:pc="http://schemas.microsoft.com/office/powerpoint/2013/main/command"/>
      <pc:sldMk xmlns:pc="http://schemas.microsoft.com/office/powerpoint/2013/main/command" cId="3990309421" sldId="311"/>
      <ac:spMk id="4" creationId="{09CC5742-AC83-9CDA-940E-52180D86F150}"/>
    </ac:deMkLst>
    <p188:txBody>
      <a:bodyPr/>
      <a:lstStyle/>
      <a:p>
        <a:r>
          <a:rPr lang="fr-BE"/>
          <a:t>Ajouter ref de tension</a:t>
        </a:r>
      </a:p>
    </p188:txBody>
  </p188:cm>
</p188:cmLst>
</file>

<file path=ppt/comments/modernComment_138_8890695B.xml><?xml version="1.0" encoding="utf-8"?>
<p188:cmLst xmlns:a="http://schemas.openxmlformats.org/drawingml/2006/main" xmlns:r="http://schemas.openxmlformats.org/officeDocument/2006/relationships" xmlns:p188="http://schemas.microsoft.com/office/powerpoint/2018/8/main">
  <p188:cm id="{CDA7F103-9B12-4211-8F80-969EB0EAF515}" authorId="{DF3D2264-CA44-25B1-C671-FC9AB2B57E1C}" created="2025-05-19T15:38:28.547">
    <ac:deMkLst xmlns:ac="http://schemas.microsoft.com/office/drawing/2013/main/command">
      <pc:docMk xmlns:pc="http://schemas.microsoft.com/office/powerpoint/2013/main/command"/>
      <pc:sldMk xmlns:pc="http://schemas.microsoft.com/office/powerpoint/2013/main/command" cId="2291165531" sldId="312"/>
      <ac:picMk id="7" creationId="{EA51859B-4B11-1895-C075-988EEACFE1C1}"/>
    </ac:deMkLst>
    <p188:txBody>
      <a:bodyPr/>
      <a:lstStyle/>
      <a:p>
        <a:r>
          <a:rPr lang="fr-BE"/>
          <a:t>Refaire plus compact</a:t>
        </a:r>
      </a:p>
    </p188:txBody>
  </p188:cm>
</p188:cmLst>
</file>

<file path=ppt/comments/modernComment_13A_A988B70.xml><?xml version="1.0" encoding="utf-8"?>
<p188:cmLst xmlns:a="http://schemas.openxmlformats.org/drawingml/2006/main" xmlns:r="http://schemas.openxmlformats.org/officeDocument/2006/relationships" xmlns:p188="http://schemas.microsoft.com/office/powerpoint/2018/8/main">
  <p188:cm id="{D7CB46E5-9DFE-48E1-BECE-98FBFCBBFEB4}" authorId="{DF3D2264-CA44-25B1-C671-FC9AB2B57E1C}" created="2025-05-19T16:14:00.500">
    <pc:sldMkLst xmlns:pc="http://schemas.microsoft.com/office/powerpoint/2013/main/command">
      <pc:docMk/>
      <pc:sldMk cId="177769328" sldId="314"/>
    </pc:sldMkLst>
    <p188:txBody>
      <a:bodyPr/>
      <a:lstStyle/>
      <a:p>
        <a:r>
          <a:rPr lang="fr-BE"/>
          <a:t>Plat dans al bp et pente</a:t>
        </a:r>
      </a:p>
    </p188:txBody>
  </p188:cm>
  <p188:cm id="{9406C29E-50D5-4FC9-AC20-8C05F3EA4038}" authorId="{DF3D2264-CA44-25B1-C671-FC9AB2B57E1C}" created="2025-05-20T13:39:36.774">
    <pc:sldMkLst xmlns:pc="http://schemas.microsoft.com/office/powerpoint/2013/main/command">
      <pc:docMk/>
      <pc:sldMk cId="177769328" sldId="314"/>
    </pc:sldMkLst>
    <p188:txBody>
      <a:bodyPr/>
      <a:lstStyle/>
      <a:p>
        <a:r>
          <a:rPr lang="fr-BE"/>
          <a:t>La validation expérimentale était approximative. Mais on a bien vérifié que pour un très petit signal, la sortie saturait à la bonne fréquence</a:t>
        </a:r>
      </a:p>
    </p188:txBody>
  </p188:cm>
  <p188:cm id="{FD28D783-72A0-4EA4-8AA3-57CA32F00065}" authorId="{DF3D2264-CA44-25B1-C671-FC9AB2B57E1C}" created="2025-05-20T13:40:24.566">
    <pc:sldMkLst xmlns:pc="http://schemas.microsoft.com/office/powerpoint/2013/main/command">
      <pc:docMk/>
      <pc:sldMk cId="177769328" sldId="314"/>
    </pc:sldMkLst>
    <p188:txBody>
      <a:bodyPr/>
      <a:lstStyle/>
      <a:p>
        <a:r>
          <a:rPr lang="fr-BE"/>
          <a:t>Si on veut vraiment prendre cette réponse, alors soit on change les plages d’alimentation pour ne pas saturer, ou alors on réduit le gain qui n’a pas d’influence sur l’allure des filtres</a:t>
        </a:r>
      </a:p>
    </p188:txBody>
  </p188:cm>
</p188:cmLst>
</file>

<file path=ppt/comments/modernComment_164_D825D7F1.xml><?xml version="1.0" encoding="utf-8"?>
<p188:cmLst xmlns:a="http://schemas.openxmlformats.org/drawingml/2006/main" xmlns:r="http://schemas.openxmlformats.org/officeDocument/2006/relationships" xmlns:p188="http://schemas.microsoft.com/office/powerpoint/2018/8/main">
  <p188:cm id="{B802A3FD-EAD8-49BE-9713-B7EDE460980C}" authorId="{DF3D2264-CA44-25B1-C671-FC9AB2B57E1C}" status="resolved" created="2025-05-19T15:51:14.596">
    <ac:deMkLst xmlns:ac="http://schemas.microsoft.com/office/drawing/2013/main/command">
      <pc:docMk xmlns:pc="http://schemas.microsoft.com/office/powerpoint/2013/main/command"/>
      <pc:sldMk xmlns:pc="http://schemas.microsoft.com/office/powerpoint/2013/main/command" cId="3626358769" sldId="356"/>
      <ac:spMk id="5" creationId="{D111550B-9A14-6599-C1B2-167E7B872F31}"/>
    </ac:deMkLst>
    <p188:txBody>
      <a:bodyPr/>
      <a:lstStyle/>
      <a:p>
        <a:r>
          <a:rPr lang="fr-BE"/>
          <a:t>Antoine n’aime pas les bullets points
faire en sorte que ca se suive logiquement
tableau?</a:t>
        </a:r>
      </a:p>
    </p188:txBody>
  </p188:cm>
  <p188:cm id="{FE2124EB-271D-4AE4-ACA6-7A37113B9115}" authorId="{DF3D2264-CA44-25B1-C671-FC9AB2B57E1C}" created="2025-05-19T21:10:44.221">
    <pc:sldMkLst xmlns:pc="http://schemas.microsoft.com/office/powerpoint/2013/main/command">
      <pc:docMk/>
      <pc:sldMk cId="101826053" sldId="256"/>
    </pc:sldMkLst>
    <p188:txBody>
      <a:bodyPr/>
      <a:lstStyle/>
      <a:p>
        <a:r>
          <a:rPr lang="fr-BE"/>
          <a:t>Si il y a des questions sur le gain trop fort :
- Saturation diminue le SNR, car signal non amplifié mais bruit oui
- Test à 2m en étant plus ou moins en face du micro. Il est vendu comme omnidirectionnel, mais info assez douteuse
- Plus de gain permet de fonctionner plus loin et sous plusieurs angles incidents</a:t>
        </a:r>
      </a:p>
    </p188:txBody>
  </p188:cm>
  <p188:cm id="{FA945011-08E9-4453-A756-4B7001B91D9D}" authorId="{DF3D2264-CA44-25B1-C671-FC9AB2B57E1C}" created="2025-05-19T22:42:48.036">
    <pc:sldMkLst xmlns:pc="http://schemas.microsoft.com/office/powerpoint/2013/main/command">
      <pc:docMk/>
      <pc:sldMk cId="101826053" sldId="256"/>
    </pc:sldMkLst>
    <p188:txBody>
      <a:bodyPr/>
      <a:lstStyle/>
      <a:p>
        <a:r>
          <a:rPr lang="fr-BE"/>
          <a:t>Signal de 1.8mV pour avoir un ordre de grandeur, gain minimal,  plutôt qu’une vraie contrainte de dimensionnement.</a:t>
        </a:r>
      </a:p>
    </p188:txBody>
  </p188:cm>
</p188:cmLst>
</file>

<file path=ppt/comments/modernComment_16C_F388DC52.xml><?xml version="1.0" encoding="utf-8"?>
<p188:cmLst xmlns:a="http://schemas.openxmlformats.org/drawingml/2006/main" xmlns:r="http://schemas.openxmlformats.org/officeDocument/2006/relationships" xmlns:p188="http://schemas.microsoft.com/office/powerpoint/2018/8/main">
  <p188:cm id="{5FF834C7-8108-478C-ABFC-AF83C40CE9BB}" authorId="{DF3D2264-CA44-25B1-C671-FC9AB2B57E1C}" status="resolved" created="2025-05-19T15:38:28.547">
    <ac:deMkLst xmlns:ac="http://schemas.microsoft.com/office/drawing/2013/main/command">
      <pc:docMk xmlns:pc="http://schemas.microsoft.com/office/powerpoint/2013/main/command"/>
      <pc:sldMk xmlns:pc="http://schemas.microsoft.com/office/powerpoint/2013/main/command" cId="2291165531" sldId="312"/>
      <ac:picMk id="7" creationId="{EA51859B-4B11-1895-C075-988EEACFE1C1}"/>
    </ac:deMkLst>
    <p188:txBody>
      <a:bodyPr/>
      <a:lstStyle/>
      <a:p>
        <a:r>
          <a:rPr lang="fr-BE"/>
          <a:t>Refaire plus compact</a:t>
        </a:r>
      </a:p>
    </p188:txBody>
  </p188:cm>
  <p188:cm id="{9D392529-F4EF-4863-8C24-E79B1FD63AA2}" authorId="{DF3D2264-CA44-25B1-C671-FC9AB2B57E1C}" created="2025-05-19T21:33:38.978">
    <ac:deMkLst xmlns:ac="http://schemas.microsoft.com/office/drawing/2013/main/command">
      <pc:docMk xmlns:pc="http://schemas.microsoft.com/office/powerpoint/2013/main/command"/>
      <pc:sldMk xmlns:pc="http://schemas.microsoft.com/office/powerpoint/2013/main/command" cId="4085832786" sldId="364"/>
      <ac:picMk id="6" creationId="{56271BE6-7A32-082D-2146-58CC614E5A51}"/>
    </ac:deMkLst>
    <p188:replyLst>
      <p188:reply id="{7510E2DC-D8D8-4C12-9B0F-92C3E0CD9663}" authorId="{DF3D2264-CA44-25B1-C671-FC9AB2B57E1C}" created="2025-05-19T21:34:04.644">
        <p188:txBody>
          <a:bodyPr/>
          <a:lstStyle/>
          <a:p>
            <a:r>
              <a:rPr lang="fr-BE"/>
              <a:t>On mettrait alors la référence en annexe?</a:t>
            </a:r>
          </a:p>
        </p188:txBody>
      </p188:reply>
      <p188:reply id="{324C7D56-7337-FB42-ABEA-4ADBA561A151}" authorId="{9F9B0722-F442-8B34-12B4-FE44E008F13A}" created="2025-05-20T14:43:10.273">
        <p188:txBody>
          <a:bodyPr/>
          <a:lstStyle/>
          <a:p>
            <a:r>
              <a:rPr lang="en-GB"/>
              <a:t>Oui vaut mieux qu’on l’ai sous la main</a:t>
            </a:r>
          </a:p>
        </p188:txBody>
      </p188:reply>
    </p188:replyLst>
    <p188:txBody>
      <a:bodyPr/>
      <a:lstStyle/>
      <a:p>
        <a:r>
          <a:rPr lang="fr-BE"/>
          <a:t>Bizarre de ne jamais parler de la ref et la mettre ici? 
Soit on en parle avant (ca casse un peu le flow)
Soit on laisse ici
soit on l’enlève du schéma qui peut alors être plus grand?</a:t>
        </a:r>
      </a:p>
    </p188:txBody>
  </p188:cm>
</p188:cmLst>
</file>

<file path=ppt/comments/modernComment_171_7C551AEE.xml><?xml version="1.0" encoding="utf-8"?>
<p188:cmLst xmlns:a="http://schemas.openxmlformats.org/drawingml/2006/main" xmlns:r="http://schemas.openxmlformats.org/officeDocument/2006/relationships" xmlns:p188="http://schemas.microsoft.com/office/powerpoint/2018/8/main">
  <p188:cm id="{6DEDB9C2-A9C6-443E-B806-806F0BCD6C10}" authorId="{5CFF4C32-A4B9-ED60-7798-EB8A8023B98B}" created="2025-05-20T15:07:30.076">
    <pc:sldMkLst xmlns:pc="http://schemas.microsoft.com/office/powerpoint/2013/main/command">
      <pc:docMk/>
      <pc:sldMk cId="1614106861" sldId="302"/>
    </pc:sldMkLst>
    <p188:txBody>
      <a:bodyPr/>
      <a:lstStyle/>
      <a:p>
        <a:r>
          <a:rPr lang="fr-BE"/>
          <a:t>Expliquer les généralités :
Contrôle d’un robot par onde sonores modulation FSK 800-1200
Boucle de regul etc
Ordres translation et rotation …
Controlé par dsPic
Voir intro rapport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B0CB7-A76E-47EB-96B8-A1F5E2937661}" type="datetimeFigureOut">
              <a:rPr lang="fr-BE" smtClean="0"/>
              <a:t>01-12-25</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990D3-4F0D-48AC-8C91-7CA846E26DB0}" type="slidenum">
              <a:rPr lang="fr-BE" smtClean="0"/>
              <a:t>‹N°›</a:t>
            </a:fld>
            <a:endParaRPr lang="fr-BE"/>
          </a:p>
        </p:txBody>
      </p:sp>
    </p:spTree>
    <p:extLst>
      <p:ext uri="{BB962C8B-B14F-4D97-AF65-F5344CB8AC3E}">
        <p14:creationId xmlns:p14="http://schemas.microsoft.com/office/powerpoint/2010/main" val="287423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à tous, nous allons vous présenter notre projet qui consiste en la réalisation d’un robot commandé par des ondes sonores.</a:t>
            </a:r>
            <a:endParaRPr lang="fr-BE" dirty="0"/>
          </a:p>
        </p:txBody>
      </p:sp>
      <p:sp>
        <p:nvSpPr>
          <p:cNvPr id="4" name="Espace réservé du numéro de diapositive 3"/>
          <p:cNvSpPr>
            <a:spLocks noGrp="1"/>
          </p:cNvSpPr>
          <p:nvPr>
            <p:ph type="sldNum" sz="quarter" idx="5"/>
          </p:nvPr>
        </p:nvSpPr>
        <p:spPr/>
        <p:txBody>
          <a:bodyPr/>
          <a:lstStyle/>
          <a:p>
            <a:fld id="{EC1608D7-AA75-DD46-9301-AB720D0A5097}" type="slidenum">
              <a:rPr lang="en-BE" smtClean="0"/>
              <a:t>1</a:t>
            </a:fld>
            <a:endParaRPr lang="en-BE"/>
          </a:p>
        </p:txBody>
      </p:sp>
    </p:spTree>
    <p:extLst>
      <p:ext uri="{BB962C8B-B14F-4D97-AF65-F5344CB8AC3E}">
        <p14:creationId xmlns:p14="http://schemas.microsoft.com/office/powerpoint/2010/main" val="2839125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 </a:t>
            </a:r>
            <a:r>
              <a:rPr lang="en-GB" dirty="0" err="1"/>
              <a:t>démodulation</a:t>
            </a:r>
            <a:r>
              <a:rPr lang="en-GB" dirty="0"/>
              <a:t> non-</a:t>
            </a:r>
            <a:r>
              <a:rPr lang="en-GB" dirty="0" err="1"/>
              <a:t>cohérente</a:t>
            </a:r>
            <a:r>
              <a:rPr lang="en-GB" dirty="0"/>
              <a:t> se  par </a:t>
            </a:r>
            <a:r>
              <a:rPr lang="en-GB" dirty="0" err="1"/>
              <a:t>corrélation</a:t>
            </a:r>
            <a:r>
              <a:rPr lang="en-GB" dirty="0"/>
              <a:t> avec </a:t>
            </a:r>
            <a:r>
              <a:rPr lang="en-GB" dirty="0" err="1"/>
              <a:t>l’exponentielle</a:t>
            </a:r>
            <a:r>
              <a:rPr lang="en-GB" dirty="0"/>
              <a:t> </a:t>
            </a:r>
            <a:r>
              <a:rPr lang="en-GB" dirty="0" err="1"/>
              <a:t>complexe</a:t>
            </a:r>
            <a:r>
              <a:rPr lang="en-GB" dirty="0"/>
              <a:t>, et le </a:t>
            </a:r>
            <a:r>
              <a:rPr lang="en-GB" dirty="0" err="1"/>
              <a:t>facteur</a:t>
            </a:r>
            <a:r>
              <a:rPr lang="en-GB" dirty="0"/>
              <a:t> de </a:t>
            </a:r>
            <a:r>
              <a:rPr lang="en-GB" dirty="0" err="1"/>
              <a:t>corrélation</a:t>
            </a:r>
            <a:r>
              <a:rPr lang="en-GB" dirty="0"/>
              <a:t> </a:t>
            </a:r>
            <a:r>
              <a:rPr lang="en-GB" dirty="0" err="1"/>
              <a:t>est</a:t>
            </a:r>
            <a:r>
              <a:rPr lang="en-GB" dirty="0"/>
              <a:t> </a:t>
            </a:r>
            <a:r>
              <a:rPr lang="en-GB" dirty="0" err="1"/>
              <a:t>donné</a:t>
            </a:r>
            <a:r>
              <a:rPr lang="en-GB" dirty="0"/>
              <a:t> par la </a:t>
            </a:r>
            <a:r>
              <a:rPr lang="en-GB" dirty="0" err="1"/>
              <a:t>norme</a:t>
            </a:r>
            <a:r>
              <a:rPr lang="en-GB" dirty="0"/>
              <a:t> de </a:t>
            </a:r>
            <a:r>
              <a:rPr lang="en-GB" dirty="0" err="1"/>
              <a:t>cette</a:t>
            </a:r>
            <a:r>
              <a:rPr lang="en-GB" dirty="0"/>
              <a:t> </a:t>
            </a:r>
            <a:r>
              <a:rPr lang="en-GB" dirty="0" err="1"/>
              <a:t>corrélation</a:t>
            </a:r>
            <a:r>
              <a:rPr lang="en-GB" dirty="0"/>
              <a:t>.</a:t>
            </a:r>
          </a:p>
          <a:p>
            <a:br>
              <a:rPr lang="en-GB" dirty="0"/>
            </a:br>
            <a:r>
              <a:rPr lang="en-GB" dirty="0"/>
              <a:t>Le bit le plus probable a la </a:t>
            </a:r>
            <a:r>
              <a:rPr lang="en-GB" dirty="0" err="1"/>
              <a:t>corrélation</a:t>
            </a:r>
            <a:r>
              <a:rPr lang="en-GB" dirty="0"/>
              <a:t> </a:t>
            </a:r>
            <a:r>
              <a:rPr lang="en-GB" dirty="0" err="1"/>
              <a:t>maximale</a:t>
            </a:r>
            <a:endParaRPr lang="en-GB" dirty="0"/>
          </a:p>
        </p:txBody>
      </p:sp>
      <p:sp>
        <p:nvSpPr>
          <p:cNvPr id="4" name="Slide Number Placeholder 3"/>
          <p:cNvSpPr>
            <a:spLocks noGrp="1"/>
          </p:cNvSpPr>
          <p:nvPr>
            <p:ph type="sldNum" sz="quarter" idx="5"/>
          </p:nvPr>
        </p:nvSpPr>
        <p:spPr/>
        <p:txBody>
          <a:bodyPr/>
          <a:lstStyle/>
          <a:p>
            <a:fld id="{10A990D3-4F0D-48AC-8C91-7CA846E26DB0}" type="slidenum">
              <a:rPr lang="fr-BE" smtClean="0"/>
              <a:t>10</a:t>
            </a:fld>
            <a:endParaRPr lang="fr-BE"/>
          </a:p>
        </p:txBody>
      </p:sp>
    </p:spTree>
    <p:extLst>
      <p:ext uri="{BB962C8B-B14F-4D97-AF65-F5344CB8AC3E}">
        <p14:creationId xmlns:p14="http://schemas.microsoft.com/office/powerpoint/2010/main" val="2285519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Pour </a:t>
            </a:r>
            <a:r>
              <a:rPr lang="en-GB" err="1"/>
              <a:t>vitesse</a:t>
            </a:r>
            <a:r>
              <a:rPr lang="en-GB"/>
              <a:t> sur 32 bit –&gt; approximation</a:t>
            </a:r>
          </a:p>
          <a:p>
            <a:endParaRPr lang="en-GB"/>
          </a:p>
          <a:p>
            <a:r>
              <a:rPr lang="en-GB" err="1"/>
              <a:t>Normalement</a:t>
            </a:r>
            <a:r>
              <a:rPr lang="en-GB"/>
              <a:t> constant </a:t>
            </a:r>
            <a:r>
              <a:rPr lang="en-GB" err="1"/>
              <a:t>en</a:t>
            </a:r>
            <a:r>
              <a:rPr lang="en-GB"/>
              <a:t> </a:t>
            </a:r>
            <a:r>
              <a:rPr lang="en-GB" err="1"/>
              <a:t>fct</a:t>
            </a:r>
            <a:r>
              <a:rPr lang="en-GB"/>
              <a:t> du </a:t>
            </a:r>
            <a:r>
              <a:rPr lang="en-GB" err="1"/>
              <a:t>déphasage</a:t>
            </a:r>
            <a:endParaRPr lang="en-GB"/>
          </a:p>
        </p:txBody>
      </p:sp>
      <p:sp>
        <p:nvSpPr>
          <p:cNvPr id="4" name="Slide Number Placeholder 3"/>
          <p:cNvSpPr>
            <a:spLocks noGrp="1"/>
          </p:cNvSpPr>
          <p:nvPr>
            <p:ph type="sldNum" sz="quarter" idx="5"/>
          </p:nvPr>
        </p:nvSpPr>
        <p:spPr/>
        <p:txBody>
          <a:bodyPr/>
          <a:lstStyle/>
          <a:p>
            <a:fld id="{10A990D3-4F0D-48AC-8C91-7CA846E26DB0}" type="slidenum">
              <a:rPr lang="fr-BE" smtClean="0"/>
              <a:t>11</a:t>
            </a:fld>
            <a:endParaRPr lang="fr-BE"/>
          </a:p>
        </p:txBody>
      </p:sp>
    </p:spTree>
    <p:extLst>
      <p:ext uri="{BB962C8B-B14F-4D97-AF65-F5344CB8AC3E}">
        <p14:creationId xmlns:p14="http://schemas.microsoft.com/office/powerpoint/2010/main" val="2371872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Correlation </a:t>
            </a:r>
            <a:r>
              <a:rPr lang="en-GB" err="1"/>
              <a:t>réelle</a:t>
            </a:r>
            <a:r>
              <a:rPr lang="en-GB"/>
              <a:t> et </a:t>
            </a:r>
            <a:r>
              <a:rPr lang="en-GB" err="1"/>
              <a:t>aproximée</a:t>
            </a:r>
            <a:r>
              <a:rPr lang="en-GB"/>
              <a:t> </a:t>
            </a:r>
            <a:r>
              <a:rPr lang="en-GB" err="1"/>
              <a:t>ont</a:t>
            </a:r>
            <a:r>
              <a:rPr lang="en-GB"/>
              <a:t> la </a:t>
            </a:r>
            <a:r>
              <a:rPr lang="en-GB" err="1"/>
              <a:t>même</a:t>
            </a:r>
            <a:r>
              <a:rPr lang="en-GB"/>
              <a:t> performance.</a:t>
            </a:r>
          </a:p>
        </p:txBody>
      </p:sp>
      <p:sp>
        <p:nvSpPr>
          <p:cNvPr id="4" name="Slide Number Placeholder 3"/>
          <p:cNvSpPr>
            <a:spLocks noGrp="1"/>
          </p:cNvSpPr>
          <p:nvPr>
            <p:ph type="sldNum" sz="quarter" idx="5"/>
          </p:nvPr>
        </p:nvSpPr>
        <p:spPr/>
        <p:txBody>
          <a:bodyPr/>
          <a:lstStyle/>
          <a:p>
            <a:fld id="{10A990D3-4F0D-48AC-8C91-7CA846E26DB0}" type="slidenum">
              <a:rPr lang="fr-BE" smtClean="0"/>
              <a:t>12</a:t>
            </a:fld>
            <a:endParaRPr lang="fr-BE"/>
          </a:p>
        </p:txBody>
      </p:sp>
    </p:spTree>
    <p:extLst>
      <p:ext uri="{BB962C8B-B14F-4D97-AF65-F5344CB8AC3E}">
        <p14:creationId xmlns:p14="http://schemas.microsoft.com/office/powerpoint/2010/main" val="1496536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Chirp signal </a:t>
            </a:r>
            <a:r>
              <a:rPr lang="en-GB" err="1"/>
              <a:t>sinusoïdal</a:t>
            </a:r>
            <a:r>
              <a:rPr lang="en-GB"/>
              <a:t> </a:t>
            </a:r>
            <a:r>
              <a:rPr lang="en-GB" err="1"/>
              <a:t>donc</a:t>
            </a:r>
            <a:r>
              <a:rPr lang="en-GB"/>
              <a:t> </a:t>
            </a:r>
            <a:r>
              <a:rPr lang="en-GB" err="1"/>
              <a:t>frq</a:t>
            </a:r>
            <a:r>
              <a:rPr lang="en-GB"/>
              <a:t> </a:t>
            </a:r>
            <a:r>
              <a:rPr lang="en-GB" err="1"/>
              <a:t>augmente</a:t>
            </a:r>
            <a:r>
              <a:rPr lang="en-GB"/>
              <a:t> </a:t>
            </a:r>
            <a:r>
              <a:rPr lang="en-GB" err="1"/>
              <a:t>lin</a:t>
            </a:r>
            <a:r>
              <a:rPr lang="en-GB"/>
              <a:t> avec temps</a:t>
            </a:r>
          </a:p>
          <a:p>
            <a:endParaRPr lang="en-GB"/>
          </a:p>
          <a:p>
            <a:r>
              <a:rPr lang="en-GB"/>
              <a:t>Auto-</a:t>
            </a:r>
            <a:r>
              <a:rPr lang="en-GB" err="1"/>
              <a:t>cror</a:t>
            </a:r>
            <a:r>
              <a:rPr lang="en-GB"/>
              <a:t> </a:t>
            </a:r>
            <a:r>
              <a:rPr lang="en-GB" err="1"/>
              <a:t>concentrée</a:t>
            </a:r>
            <a:r>
              <a:rPr lang="en-GB"/>
              <a:t> à </a:t>
            </a:r>
            <a:r>
              <a:rPr lang="en-GB" err="1"/>
              <a:t>l’instant</a:t>
            </a:r>
            <a:r>
              <a:rPr lang="en-GB"/>
              <a:t> </a:t>
            </a:r>
            <a:r>
              <a:rPr lang="en-GB" err="1"/>
              <a:t>où</a:t>
            </a:r>
            <a:r>
              <a:rPr lang="en-GB"/>
              <a:t> </a:t>
            </a:r>
            <a:r>
              <a:rPr lang="en-GB" err="1"/>
              <a:t>aligné</a:t>
            </a:r>
            <a:endParaRPr lang="en-GB"/>
          </a:p>
          <a:p>
            <a:endParaRPr lang="en-GB"/>
          </a:p>
          <a:p>
            <a:r>
              <a:rPr lang="en-GB" err="1"/>
              <a:t>Contrairement</a:t>
            </a:r>
            <a:r>
              <a:rPr lang="en-GB"/>
              <a:t> à simple sinus : plus </a:t>
            </a:r>
            <a:r>
              <a:rPr lang="en-GB" err="1"/>
              <a:t>étalé</a:t>
            </a:r>
            <a:endParaRPr lang="en-GB"/>
          </a:p>
        </p:txBody>
      </p:sp>
      <p:sp>
        <p:nvSpPr>
          <p:cNvPr id="4" name="Slide Number Placeholder 3"/>
          <p:cNvSpPr>
            <a:spLocks noGrp="1"/>
          </p:cNvSpPr>
          <p:nvPr>
            <p:ph type="sldNum" sz="quarter" idx="5"/>
          </p:nvPr>
        </p:nvSpPr>
        <p:spPr/>
        <p:txBody>
          <a:bodyPr/>
          <a:lstStyle/>
          <a:p>
            <a:fld id="{10A990D3-4F0D-48AC-8C91-7CA846E26DB0}" type="slidenum">
              <a:rPr lang="fr-BE" smtClean="0"/>
              <a:t>13</a:t>
            </a:fld>
            <a:endParaRPr lang="fr-BE"/>
          </a:p>
        </p:txBody>
      </p:sp>
    </p:spTree>
    <p:extLst>
      <p:ext uri="{BB962C8B-B14F-4D97-AF65-F5344CB8AC3E}">
        <p14:creationId xmlns:p14="http://schemas.microsoft.com/office/powerpoint/2010/main" val="354118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Corr perf</a:t>
            </a:r>
          </a:p>
          <a:p>
            <a:endParaRPr lang="en-GB"/>
          </a:p>
          <a:p>
            <a:r>
              <a:rPr lang="en-GB" err="1"/>
              <a:t>Seuil</a:t>
            </a:r>
            <a:r>
              <a:rPr lang="en-GB"/>
              <a:t> </a:t>
            </a:r>
            <a:r>
              <a:rPr lang="en-GB" err="1"/>
              <a:t>dynamique</a:t>
            </a:r>
            <a:r>
              <a:rPr lang="en-GB"/>
              <a:t> pour perf max </a:t>
            </a:r>
            <a:r>
              <a:rPr lang="en-GB" err="1"/>
              <a:t>quand</a:t>
            </a:r>
            <a:r>
              <a:rPr lang="en-GB"/>
              <a:t> pas bruit</a:t>
            </a:r>
          </a:p>
          <a:p>
            <a:endParaRPr lang="en-GB"/>
          </a:p>
          <a:p>
            <a:r>
              <a:rPr lang="en-GB" err="1"/>
              <a:t>Détection</a:t>
            </a:r>
            <a:r>
              <a:rPr lang="en-GB"/>
              <a:t> début </a:t>
            </a:r>
            <a:r>
              <a:rPr lang="en-GB" err="1"/>
              <a:t>fonctionne</a:t>
            </a:r>
            <a:r>
              <a:rPr lang="en-GB"/>
              <a:t> </a:t>
            </a:r>
            <a:r>
              <a:rPr lang="en-GB" err="1"/>
              <a:t>parfois</a:t>
            </a:r>
            <a:r>
              <a:rPr lang="en-GB"/>
              <a:t> </a:t>
            </a:r>
            <a:r>
              <a:rPr lang="en-GB" err="1"/>
              <a:t>jusqu’à</a:t>
            </a:r>
            <a:r>
              <a:rPr lang="en-GB"/>
              <a:t> 25m</a:t>
            </a:r>
          </a:p>
          <a:p>
            <a:endParaRPr lang="en-GB"/>
          </a:p>
          <a:p>
            <a:r>
              <a:rPr lang="en-GB" err="1"/>
              <a:t>Commmande</a:t>
            </a:r>
            <a:r>
              <a:rPr lang="en-GB"/>
              <a:t> reçue -&gt; </a:t>
            </a:r>
            <a:r>
              <a:rPr lang="en-GB" err="1"/>
              <a:t>réaliser</a:t>
            </a:r>
            <a:r>
              <a:rPr lang="en-GB"/>
              <a:t> la commande</a:t>
            </a:r>
          </a:p>
        </p:txBody>
      </p:sp>
      <p:sp>
        <p:nvSpPr>
          <p:cNvPr id="4" name="Slide Number Placeholder 3"/>
          <p:cNvSpPr>
            <a:spLocks noGrp="1"/>
          </p:cNvSpPr>
          <p:nvPr>
            <p:ph type="sldNum" sz="quarter" idx="5"/>
          </p:nvPr>
        </p:nvSpPr>
        <p:spPr/>
        <p:txBody>
          <a:bodyPr/>
          <a:lstStyle/>
          <a:p>
            <a:fld id="{10A990D3-4F0D-48AC-8C91-7CA846E26DB0}" type="slidenum">
              <a:rPr lang="fr-BE" smtClean="0"/>
              <a:t>14</a:t>
            </a:fld>
            <a:endParaRPr lang="fr-BE"/>
          </a:p>
        </p:txBody>
      </p:sp>
    </p:spTree>
    <p:extLst>
      <p:ext uri="{BB962C8B-B14F-4D97-AF65-F5344CB8AC3E}">
        <p14:creationId xmlns:p14="http://schemas.microsoft.com/office/powerpoint/2010/main" val="1455947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assurer le suivi de la trajectoire demandée, on implémente le régulateur proportionnel fourni dans le cahier des charges. Il combine une boucle de régulation de position et une boucle de régulation d’angle. Nous avons du déterminer les signaux de référence ainsi que les gains en rotation et translation </a:t>
            </a:r>
            <a:r>
              <a:rPr lang="fr-FR" dirty="0" err="1"/>
              <a:t>Kpr</a:t>
            </a:r>
            <a:r>
              <a:rPr lang="fr-FR" dirty="0"/>
              <a:t> et </a:t>
            </a:r>
            <a:r>
              <a:rPr lang="fr-FR" dirty="0" err="1"/>
              <a:t>Kpl</a:t>
            </a:r>
            <a:r>
              <a:rPr lang="fr-FR" dirty="0"/>
              <a:t>.</a:t>
            </a:r>
          </a:p>
          <a:p>
            <a:endParaRPr lang="fr-FR" dirty="0"/>
          </a:p>
          <a:p>
            <a:endParaRPr lang="fr-FR" dirty="0"/>
          </a:p>
          <a:p>
            <a:r>
              <a:rPr lang="fr-FR" dirty="0"/>
              <a:t>FIN </a:t>
            </a:r>
          </a:p>
          <a:p>
            <a:endParaRPr lang="fr-FR" dirty="0"/>
          </a:p>
          <a:p>
            <a:r>
              <a:rPr lang="fr-FR" dirty="0"/>
              <a:t>Montrer : On a ici la le signal de référence en translation auquel on soustrait la position mesurée par les encodeurs pour avoir l’erreur de position qui est ensuite multipliée par le gain de translation, ce qui donne le signal réglant envoyé aux 2 moteurs. </a:t>
            </a:r>
            <a:br>
              <a:rPr lang="fr-FR" dirty="0"/>
            </a:br>
            <a:endParaRPr lang="fr-FR" dirty="0"/>
          </a:p>
          <a:p>
            <a:r>
              <a:rPr lang="fr-FR" dirty="0"/>
              <a:t>Même principe pour la rotation, mais les 2 moteurs reçoivent des signaux opposés</a:t>
            </a:r>
          </a:p>
          <a:p>
            <a:br>
              <a:rPr lang="fr-FR" dirty="0"/>
            </a:br>
            <a:r>
              <a:rPr lang="fr-FR" dirty="0"/>
              <a:t>Finalement, on voit que chaque boucle agit sur les 2 moteurs </a:t>
            </a:r>
            <a:br>
              <a:rPr lang="fr-FR" dirty="0"/>
            </a:b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0A990D3-4F0D-48AC-8C91-7CA846E26DB0}" type="slidenum">
              <a:rPr lang="fr-BE" smtClean="0"/>
              <a:t>15</a:t>
            </a:fld>
            <a:endParaRPr lang="fr-BE"/>
          </a:p>
        </p:txBody>
      </p:sp>
    </p:spTree>
    <p:extLst>
      <p:ext uri="{BB962C8B-B14F-4D97-AF65-F5344CB8AC3E}">
        <p14:creationId xmlns:p14="http://schemas.microsoft.com/office/powerpoint/2010/main" val="3986887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Commençons par la référence :</a:t>
            </a:r>
            <a:br>
              <a:rPr lang="fr-BE" dirty="0"/>
            </a:br>
            <a:br>
              <a:rPr lang="fr-BE" dirty="0"/>
            </a:br>
            <a:r>
              <a:rPr lang="fr-BE" dirty="0"/>
              <a:t>On doit également choisir la </a:t>
            </a:r>
            <a:r>
              <a:rPr lang="fr-BE" dirty="0" err="1"/>
              <a:t>reference</a:t>
            </a:r>
            <a:r>
              <a:rPr lang="fr-BE" dirty="0"/>
              <a:t> qu’on donne a la boucle de </a:t>
            </a:r>
            <a:r>
              <a:rPr lang="fr-BE" dirty="0" err="1"/>
              <a:t>regulation</a:t>
            </a:r>
            <a:r>
              <a:rPr lang="fr-BE" dirty="0"/>
              <a:t>, on ne peut pas directement donner une </a:t>
            </a:r>
            <a:r>
              <a:rPr lang="fr-BE" dirty="0" err="1"/>
              <a:t>reference</a:t>
            </a:r>
            <a:r>
              <a:rPr lang="fr-BE" dirty="0"/>
              <a:t> égale a la position finale </a:t>
            </a:r>
            <a:r>
              <a:rPr lang="fr-BE" dirty="0" err="1"/>
              <a:t>desiree</a:t>
            </a:r>
            <a:r>
              <a:rPr lang="fr-BE" dirty="0"/>
              <a:t>. Puisque ceci impliquerait une erreur initiale trop grande ce qui va saturer les actionneur et donc on perd le control sur le </a:t>
            </a:r>
            <a:r>
              <a:rPr lang="fr-BE" dirty="0" err="1"/>
              <a:t>deplacement</a:t>
            </a:r>
            <a:r>
              <a:rPr lang="fr-BE" dirty="0"/>
              <a:t>.</a:t>
            </a:r>
          </a:p>
          <a:p>
            <a:r>
              <a:rPr lang="fr-BE" dirty="0"/>
              <a:t>Par exemple si la commande est  une commande en ligne droite, si les moteurs saturent alors la </a:t>
            </a:r>
            <a:r>
              <a:rPr lang="fr-BE" dirty="0" err="1"/>
              <a:t>regulation</a:t>
            </a:r>
            <a:r>
              <a:rPr lang="fr-BE" dirty="0"/>
              <a:t> en rotation n aura plu d’effet puisque peut n’importe le signal </a:t>
            </a:r>
            <a:r>
              <a:rPr lang="fr-BE" dirty="0" err="1"/>
              <a:t>reglant</a:t>
            </a:r>
            <a:r>
              <a:rPr lang="fr-BE" dirty="0"/>
              <a:t> qu’elle retourne les moteurs vont tjr fonctionner à vitesse maximale. Pour contrer résoudre ce </a:t>
            </a:r>
            <a:r>
              <a:rPr lang="fr-BE" dirty="0" err="1"/>
              <a:t>problem</a:t>
            </a:r>
            <a:r>
              <a:rPr lang="fr-BE" dirty="0"/>
              <a:t> il faut envoyer une </a:t>
            </a:r>
            <a:r>
              <a:rPr lang="fr-BE" dirty="0" err="1"/>
              <a:t>reference</a:t>
            </a:r>
            <a:r>
              <a:rPr lang="fr-BE" dirty="0"/>
              <a:t> qui croit progressivement jusqu’à la </a:t>
            </a:r>
            <a:r>
              <a:rPr lang="fr-BE" dirty="0" err="1"/>
              <a:t>valeure</a:t>
            </a:r>
            <a:r>
              <a:rPr lang="fr-BE" dirty="0"/>
              <a:t> désirée. Nous avons donc choisi un profil </a:t>
            </a:r>
            <a:r>
              <a:rPr lang="fr-BE" dirty="0" err="1"/>
              <a:t>trapezoidal</a:t>
            </a:r>
            <a:r>
              <a:rPr lang="fr-BE" dirty="0"/>
              <a:t> en vitesse, l’avantage de ce genre de profil c’est qu’il est facilement </a:t>
            </a:r>
            <a:r>
              <a:rPr lang="fr-BE" dirty="0" err="1"/>
              <a:t>reglable</a:t>
            </a:r>
            <a:r>
              <a:rPr lang="fr-BE" dirty="0"/>
              <a:t> avec 2 valeurs, l’</a:t>
            </a:r>
            <a:r>
              <a:rPr lang="fr-BE" dirty="0" err="1"/>
              <a:t>acceleration</a:t>
            </a:r>
            <a:r>
              <a:rPr lang="fr-BE" dirty="0"/>
              <a:t> et la vitesse.</a:t>
            </a:r>
          </a:p>
          <a:p>
            <a:endParaRPr lang="fr-BE" dirty="0"/>
          </a:p>
        </p:txBody>
      </p:sp>
      <p:sp>
        <p:nvSpPr>
          <p:cNvPr id="4" name="Espace réservé du numéro de diapositive 3"/>
          <p:cNvSpPr>
            <a:spLocks noGrp="1"/>
          </p:cNvSpPr>
          <p:nvPr>
            <p:ph type="sldNum" sz="quarter" idx="5"/>
          </p:nvPr>
        </p:nvSpPr>
        <p:spPr/>
        <p:txBody>
          <a:bodyPr/>
          <a:lstStyle/>
          <a:p>
            <a:fld id="{10A990D3-4F0D-48AC-8C91-7CA846E26DB0}" type="slidenum">
              <a:rPr lang="fr-BE" smtClean="0"/>
              <a:t>16</a:t>
            </a:fld>
            <a:endParaRPr lang="fr-BE"/>
          </a:p>
        </p:txBody>
      </p:sp>
    </p:spTree>
    <p:extLst>
      <p:ext uri="{BB962C8B-B14F-4D97-AF65-F5344CB8AC3E}">
        <p14:creationId xmlns:p14="http://schemas.microsoft.com/office/powerpoint/2010/main" val="2402995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Les différents gains ont été déterminés expérimentalement, notons qu’ils sont différents en fonction du type de commande, car les dynamiques sont différentes. </a:t>
            </a:r>
          </a:p>
          <a:p>
            <a:r>
              <a:rPr lang="fr-BE" dirty="0"/>
              <a:t>Par exemple, le gain de la boucle de rotation </a:t>
            </a:r>
            <a:r>
              <a:rPr lang="fr-BE" dirty="0" err="1"/>
              <a:t>Kpr</a:t>
            </a:r>
            <a:r>
              <a:rPr lang="fr-BE" dirty="0"/>
              <a:t> pour une commande de translation est plus élevée que pour une rotation. </a:t>
            </a:r>
            <a:br>
              <a:rPr lang="fr-BE" dirty="0"/>
            </a:br>
            <a:endParaRPr lang="fr-BE" dirty="0"/>
          </a:p>
        </p:txBody>
      </p:sp>
      <p:sp>
        <p:nvSpPr>
          <p:cNvPr id="4" name="Espace réservé du numéro de diapositive 3"/>
          <p:cNvSpPr>
            <a:spLocks noGrp="1"/>
          </p:cNvSpPr>
          <p:nvPr>
            <p:ph type="sldNum" sz="quarter" idx="5"/>
          </p:nvPr>
        </p:nvSpPr>
        <p:spPr/>
        <p:txBody>
          <a:bodyPr/>
          <a:lstStyle/>
          <a:p>
            <a:fld id="{10A990D3-4F0D-48AC-8C91-7CA846E26DB0}" type="slidenum">
              <a:rPr lang="fr-BE" smtClean="0"/>
              <a:t>17</a:t>
            </a:fld>
            <a:endParaRPr lang="fr-BE"/>
          </a:p>
        </p:txBody>
      </p:sp>
    </p:spTree>
    <p:extLst>
      <p:ext uri="{BB962C8B-B14F-4D97-AF65-F5344CB8AC3E}">
        <p14:creationId xmlns:p14="http://schemas.microsoft.com/office/powerpoint/2010/main" val="514676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Tout vu </a:t>
            </a:r>
            <a:r>
              <a:rPr lang="en-GB" err="1"/>
              <a:t>indépendemment</a:t>
            </a:r>
            <a:r>
              <a:rPr lang="en-GB"/>
              <a:t> -&gt; </a:t>
            </a:r>
            <a:r>
              <a:rPr lang="en-GB" err="1"/>
              <a:t>Voici</a:t>
            </a:r>
            <a:r>
              <a:rPr lang="en-GB"/>
              <a:t> la performance </a:t>
            </a:r>
            <a:r>
              <a:rPr lang="en-GB" err="1"/>
              <a:t>en</a:t>
            </a:r>
            <a:r>
              <a:rPr lang="en-GB"/>
              <a:t> </a:t>
            </a:r>
            <a:r>
              <a:rPr lang="en-GB" err="1"/>
              <a:t>fct</a:t>
            </a:r>
            <a:r>
              <a:rPr lang="en-GB"/>
              <a:t> de la distance de </a:t>
            </a:r>
            <a:r>
              <a:rPr lang="en-GB" err="1"/>
              <a:t>l’émetteur</a:t>
            </a:r>
            <a:r>
              <a:rPr lang="en-GB"/>
              <a:t> </a:t>
            </a:r>
            <a:r>
              <a:rPr lang="en-GB" err="1"/>
              <a:t>en</a:t>
            </a:r>
            <a:r>
              <a:rPr lang="en-GB"/>
              <a:t> situation </a:t>
            </a:r>
            <a:r>
              <a:rPr lang="en-GB" err="1"/>
              <a:t>réelle</a:t>
            </a:r>
            <a:r>
              <a:rPr lang="en-GB"/>
              <a:t> avec des dialogues </a:t>
            </a:r>
            <a:r>
              <a:rPr lang="en-GB" err="1"/>
              <a:t>en</a:t>
            </a:r>
            <a:r>
              <a:rPr lang="en-GB"/>
              <a:t> fond.</a:t>
            </a:r>
          </a:p>
          <a:p>
            <a:endParaRPr lang="en-GB"/>
          </a:p>
          <a:p>
            <a:r>
              <a:rPr lang="en-GB"/>
              <a:t>Graph sur 10 </a:t>
            </a:r>
            <a:r>
              <a:rPr lang="en-GB" err="1"/>
              <a:t>essais</a:t>
            </a:r>
            <a:endParaRPr lang="en-GB"/>
          </a:p>
        </p:txBody>
      </p:sp>
      <p:sp>
        <p:nvSpPr>
          <p:cNvPr id="4" name="Slide Number Placeholder 3"/>
          <p:cNvSpPr>
            <a:spLocks noGrp="1"/>
          </p:cNvSpPr>
          <p:nvPr>
            <p:ph type="sldNum" sz="quarter" idx="5"/>
          </p:nvPr>
        </p:nvSpPr>
        <p:spPr/>
        <p:txBody>
          <a:bodyPr/>
          <a:lstStyle/>
          <a:p>
            <a:fld id="{10A990D3-4F0D-48AC-8C91-7CA846E26DB0}" type="slidenum">
              <a:rPr lang="fr-BE" smtClean="0"/>
              <a:t>20</a:t>
            </a:fld>
            <a:endParaRPr lang="fr-BE"/>
          </a:p>
        </p:txBody>
      </p:sp>
    </p:spTree>
    <p:extLst>
      <p:ext uri="{BB962C8B-B14F-4D97-AF65-F5344CB8AC3E}">
        <p14:creationId xmlns:p14="http://schemas.microsoft.com/office/powerpoint/2010/main" val="2151660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 </a:t>
            </a:r>
            <a:r>
              <a:rPr lang="en-GB" err="1"/>
              <a:t>projet</a:t>
            </a:r>
            <a:r>
              <a:rPr lang="en-GB"/>
              <a:t> </a:t>
            </a:r>
            <a:r>
              <a:rPr lang="en-GB" err="1"/>
              <a:t>s’est</a:t>
            </a:r>
            <a:r>
              <a:rPr lang="en-GB"/>
              <a:t> très bien </a:t>
            </a:r>
            <a:r>
              <a:rPr lang="en-GB" err="1"/>
              <a:t>déroulé</a:t>
            </a:r>
            <a:endParaRPr lang="en-GB"/>
          </a:p>
          <a:p>
            <a:endParaRPr lang="en-GB"/>
          </a:p>
          <a:p>
            <a:r>
              <a:rPr lang="en-GB"/>
              <a:t>Minimum Viable Product</a:t>
            </a:r>
          </a:p>
          <a:p>
            <a:endParaRPr lang="en-GB"/>
          </a:p>
          <a:p>
            <a:r>
              <a:rPr lang="en-GB"/>
              <a:t>Prototype </a:t>
            </a:r>
            <a:r>
              <a:rPr lang="en-GB" err="1"/>
              <a:t>fini</a:t>
            </a:r>
            <a:r>
              <a:rPr lang="en-GB"/>
              <a:t> 1 </a:t>
            </a:r>
            <a:r>
              <a:rPr lang="en-GB" err="1"/>
              <a:t>mois</a:t>
            </a:r>
            <a:r>
              <a:rPr lang="en-GB"/>
              <a:t> et demi </a:t>
            </a:r>
            <a:r>
              <a:rPr lang="en-GB" err="1"/>
              <a:t>avant</a:t>
            </a:r>
            <a:endParaRPr lang="en-GB"/>
          </a:p>
          <a:p>
            <a:endParaRPr lang="en-GB"/>
          </a:p>
          <a:p>
            <a:r>
              <a:rPr lang="en-GB"/>
              <a:t>-&gt; Optimisation et PCB </a:t>
            </a:r>
            <a:r>
              <a:rPr lang="en-GB" err="1"/>
              <a:t>expérience</a:t>
            </a:r>
            <a:r>
              <a:rPr lang="en-GB"/>
              <a:t> </a:t>
            </a:r>
            <a:r>
              <a:rPr lang="en-GB" err="1"/>
              <a:t>utilisateur</a:t>
            </a:r>
            <a:r>
              <a:rPr lang="en-GB"/>
              <a:t>.</a:t>
            </a:r>
          </a:p>
          <a:p>
            <a:endParaRPr lang="en-GB"/>
          </a:p>
          <a:p>
            <a:endParaRPr lang="en-GB"/>
          </a:p>
        </p:txBody>
      </p:sp>
      <p:sp>
        <p:nvSpPr>
          <p:cNvPr id="4" name="Slide Number Placeholder 3"/>
          <p:cNvSpPr>
            <a:spLocks noGrp="1"/>
          </p:cNvSpPr>
          <p:nvPr>
            <p:ph type="sldNum" sz="quarter" idx="5"/>
          </p:nvPr>
        </p:nvSpPr>
        <p:spPr/>
        <p:txBody>
          <a:bodyPr/>
          <a:lstStyle/>
          <a:p>
            <a:fld id="{10A990D3-4F0D-48AC-8C91-7CA846E26DB0}" type="slidenum">
              <a:rPr lang="fr-BE" smtClean="0"/>
              <a:t>21</a:t>
            </a:fld>
            <a:endParaRPr lang="fr-BE"/>
          </a:p>
        </p:txBody>
      </p:sp>
    </p:spTree>
    <p:extLst>
      <p:ext uri="{BB962C8B-B14F-4D97-AF65-F5344CB8AC3E}">
        <p14:creationId xmlns:p14="http://schemas.microsoft.com/office/powerpoint/2010/main" val="346108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164B0-759C-7A2A-FC35-3ACC6D59A02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D638EFC-D9D4-C872-4874-C38E8C50201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3EDC4D5-B3F2-8FCE-3A84-00FFE681CA04}"/>
              </a:ext>
            </a:extLst>
          </p:cNvPr>
          <p:cNvSpPr>
            <a:spLocks noGrp="1"/>
          </p:cNvSpPr>
          <p:nvPr>
            <p:ph type="body" idx="1"/>
          </p:nvPr>
        </p:nvSpPr>
        <p:spPr/>
        <p:txBody>
          <a:bodyPr/>
          <a:lstStyle/>
          <a:p>
            <a:r>
              <a:rPr lang="fr-FR" dirty="0"/>
              <a:t>Nous avons d’abord un émetteur qui envoie des signaux modulés selon une FSK binaire à 800 ou 1200Hz. La chaine d’acquisition permet de conditionner le signal audio capté en vue de sa numérisation via un ADC. Le signal numérisé est ensuite démodulé à l’aide d’un microcontrôleur </a:t>
            </a:r>
            <a:r>
              <a:rPr lang="fr-FR" dirty="0" err="1"/>
              <a:t>dsPic</a:t>
            </a:r>
            <a:r>
              <a:rPr lang="fr-FR" dirty="0"/>
              <a:t> pour identifier l’ordre transmis. Une fois l’ordre interprété, il est transmis à la boucle de régulation afin que le robot puisse l’exécuter avec précision</a:t>
            </a:r>
            <a:endParaRPr lang="fr-BE" dirty="0"/>
          </a:p>
        </p:txBody>
      </p:sp>
      <p:sp>
        <p:nvSpPr>
          <p:cNvPr id="4" name="Espace réservé du numéro de diapositive 3">
            <a:extLst>
              <a:ext uri="{FF2B5EF4-FFF2-40B4-BE49-F238E27FC236}">
                <a16:creationId xmlns:a16="http://schemas.microsoft.com/office/drawing/2014/main" id="{32F31DF2-2B29-7E4A-8720-9EBC649033FD}"/>
              </a:ext>
            </a:extLst>
          </p:cNvPr>
          <p:cNvSpPr>
            <a:spLocks noGrp="1"/>
          </p:cNvSpPr>
          <p:nvPr>
            <p:ph type="sldNum" sz="quarter" idx="5"/>
          </p:nvPr>
        </p:nvSpPr>
        <p:spPr/>
        <p:txBody>
          <a:bodyPr/>
          <a:lstStyle/>
          <a:p>
            <a:fld id="{10A990D3-4F0D-48AC-8C91-7CA846E26DB0}" type="slidenum">
              <a:rPr lang="fr-BE" smtClean="0"/>
              <a:t>2</a:t>
            </a:fld>
            <a:endParaRPr lang="fr-BE"/>
          </a:p>
        </p:txBody>
      </p:sp>
    </p:spTree>
    <p:extLst>
      <p:ext uri="{BB962C8B-B14F-4D97-AF65-F5344CB8AC3E}">
        <p14:creationId xmlns:p14="http://schemas.microsoft.com/office/powerpoint/2010/main" val="4124736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0A990D3-4F0D-48AC-8C91-7CA846E26DB0}" type="slidenum">
              <a:rPr lang="fr-BE" smtClean="0"/>
              <a:t>22</a:t>
            </a:fld>
            <a:endParaRPr lang="fr-BE"/>
          </a:p>
        </p:txBody>
      </p:sp>
    </p:spTree>
    <p:extLst>
      <p:ext uri="{BB962C8B-B14F-4D97-AF65-F5344CB8AC3E}">
        <p14:creationId xmlns:p14="http://schemas.microsoft.com/office/powerpoint/2010/main" val="3010019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C473-2778-32FF-6003-CA5FA052DA0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CA6863B-222D-2FB8-1E37-A4D55C3B1DE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CDF6CBB-4BCB-CE0C-5AAB-C9E43EAF3EC7}"/>
              </a:ext>
            </a:extLst>
          </p:cNvPr>
          <p:cNvSpPr>
            <a:spLocks noGrp="1"/>
          </p:cNvSpPr>
          <p:nvPr>
            <p:ph type="body" idx="1"/>
          </p:nvPr>
        </p:nvSpPr>
        <p:spPr/>
        <p:txBody>
          <a:bodyPr/>
          <a:lstStyle/>
          <a:p>
            <a:r>
              <a:rPr lang="fr-FR"/>
              <a:t>Bonjour à tous, nous allons vous présenter notre projet qui consiste en la réalisation d’un robot commandé par des ondes sonores.</a:t>
            </a:r>
            <a:endParaRPr lang="fr-BE"/>
          </a:p>
        </p:txBody>
      </p:sp>
      <p:sp>
        <p:nvSpPr>
          <p:cNvPr id="4" name="Espace réservé du numéro de diapositive 3">
            <a:extLst>
              <a:ext uri="{FF2B5EF4-FFF2-40B4-BE49-F238E27FC236}">
                <a16:creationId xmlns:a16="http://schemas.microsoft.com/office/drawing/2014/main" id="{45112DDF-E4BC-D70D-8757-A92568EEC196}"/>
              </a:ext>
            </a:extLst>
          </p:cNvPr>
          <p:cNvSpPr>
            <a:spLocks noGrp="1"/>
          </p:cNvSpPr>
          <p:nvPr>
            <p:ph type="sldNum" sz="quarter" idx="5"/>
          </p:nvPr>
        </p:nvSpPr>
        <p:spPr/>
        <p:txBody>
          <a:bodyPr/>
          <a:lstStyle/>
          <a:p>
            <a:fld id="{EC1608D7-AA75-DD46-9301-AB720D0A5097}" type="slidenum">
              <a:rPr lang="en-BE" smtClean="0"/>
              <a:t>23</a:t>
            </a:fld>
            <a:endParaRPr lang="en-BE"/>
          </a:p>
        </p:txBody>
      </p:sp>
    </p:spTree>
    <p:extLst>
      <p:ext uri="{BB962C8B-B14F-4D97-AF65-F5344CB8AC3E}">
        <p14:creationId xmlns:p14="http://schemas.microsoft.com/office/powerpoint/2010/main" val="2882020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Petits signaux : </a:t>
            </a:r>
            <a:r>
              <a:rPr lang="fr-BE" sz="1800" b="0" i="0" u="none" strike="noStrike" baseline="0" dirty="0">
                <a:latin typeface="XCharter-Roman"/>
              </a:rPr>
              <a:t>On remplace </a:t>
            </a:r>
            <a:r>
              <a:rPr lang="fr-FR" sz="1800" b="0" i="0" u="none" strike="noStrike" baseline="0" dirty="0">
                <a:latin typeface="XCharter-Roman"/>
              </a:rPr>
              <a:t>le JFET par une source de courant de résistance interne infinie, les condensateurs par des court-circuits et l’alimentation par une masse</a:t>
            </a:r>
            <a:endParaRPr lang="fr-BE" dirty="0"/>
          </a:p>
        </p:txBody>
      </p:sp>
      <p:sp>
        <p:nvSpPr>
          <p:cNvPr id="4" name="Espace réservé du numéro de diapositive 3"/>
          <p:cNvSpPr>
            <a:spLocks noGrp="1"/>
          </p:cNvSpPr>
          <p:nvPr>
            <p:ph type="sldNum" sz="quarter" idx="5"/>
          </p:nvPr>
        </p:nvSpPr>
        <p:spPr/>
        <p:txBody>
          <a:bodyPr/>
          <a:lstStyle/>
          <a:p>
            <a:fld id="{10A990D3-4F0D-48AC-8C91-7CA846E26DB0}" type="slidenum">
              <a:rPr lang="fr-BE" smtClean="0"/>
              <a:t>25</a:t>
            </a:fld>
            <a:endParaRPr lang="fr-BE"/>
          </a:p>
        </p:txBody>
      </p:sp>
    </p:spTree>
    <p:extLst>
      <p:ext uri="{BB962C8B-B14F-4D97-AF65-F5344CB8AC3E}">
        <p14:creationId xmlns:p14="http://schemas.microsoft.com/office/powerpoint/2010/main" val="2284832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F82D8-E2FF-1583-FBF5-68A850633E6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8A26F90-6C1D-4331-EF67-6412FFB8820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61E15D8-64F3-879D-42BD-F5DEF599E68D}"/>
              </a:ext>
            </a:extLst>
          </p:cNvPr>
          <p:cNvSpPr>
            <a:spLocks noGrp="1"/>
          </p:cNvSpPr>
          <p:nvPr>
            <p:ph type="body" idx="1"/>
          </p:nvPr>
        </p:nvSpPr>
        <p:spPr/>
        <p:txBody>
          <a:bodyPr/>
          <a:lstStyle/>
          <a:p>
            <a:pPr algn="l"/>
            <a:endParaRPr lang="fr-BE"/>
          </a:p>
        </p:txBody>
      </p:sp>
      <p:sp>
        <p:nvSpPr>
          <p:cNvPr id="4" name="Espace réservé du numéro de diapositive 3">
            <a:extLst>
              <a:ext uri="{FF2B5EF4-FFF2-40B4-BE49-F238E27FC236}">
                <a16:creationId xmlns:a16="http://schemas.microsoft.com/office/drawing/2014/main" id="{1D6E389A-0793-80EF-54DE-CC64CC3C4E12}"/>
              </a:ext>
            </a:extLst>
          </p:cNvPr>
          <p:cNvSpPr>
            <a:spLocks noGrp="1"/>
          </p:cNvSpPr>
          <p:nvPr>
            <p:ph type="sldNum" sz="quarter" idx="5"/>
          </p:nvPr>
        </p:nvSpPr>
        <p:spPr/>
        <p:txBody>
          <a:bodyPr/>
          <a:lstStyle/>
          <a:p>
            <a:fld id="{10A990D3-4F0D-48AC-8C91-7CA846E26DB0}" type="slidenum">
              <a:rPr lang="fr-BE" smtClean="0"/>
              <a:t>26</a:t>
            </a:fld>
            <a:endParaRPr lang="fr-BE"/>
          </a:p>
        </p:txBody>
      </p:sp>
    </p:spTree>
    <p:extLst>
      <p:ext uri="{BB962C8B-B14F-4D97-AF65-F5344CB8AC3E}">
        <p14:creationId xmlns:p14="http://schemas.microsoft.com/office/powerpoint/2010/main" val="414732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9AEE8-022B-E243-E491-47A4FEE9302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672D583-D971-8A15-6176-FF324881542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79285E9-4A59-8398-47B7-FB546F9EEB16}"/>
              </a:ext>
            </a:extLst>
          </p:cNvPr>
          <p:cNvSpPr>
            <a:spLocks noGrp="1"/>
          </p:cNvSpPr>
          <p:nvPr>
            <p:ph type="body" idx="1"/>
          </p:nvPr>
        </p:nvSpPr>
        <p:spPr/>
        <p:txBody>
          <a:bodyPr/>
          <a:lstStyle/>
          <a:p>
            <a:pPr algn="l"/>
            <a:r>
              <a:rPr lang="fr-FR" dirty="0"/>
              <a:t>Nous avons décidé que le robot devait fonctionner à une distance minimale de 2m. A cette distance, le signal fourni par le microphone est d’environ 1.8mV. Les signaux utilisés pour la FSK définissent notre bande passante, donc 800 à 1200Hz. L’ADC du </a:t>
            </a:r>
            <a:r>
              <a:rPr lang="fr-FR" dirty="0" err="1"/>
              <a:t>dsPic</a:t>
            </a:r>
            <a:r>
              <a:rPr lang="fr-FR" dirty="0"/>
              <a:t> accepte des tensions de 0 à 3.3V, ce qui définit la plage de sortie.</a:t>
            </a:r>
            <a:br>
              <a:rPr lang="fr-FR" dirty="0"/>
            </a:br>
            <a:br>
              <a:rPr lang="fr-FR" dirty="0"/>
            </a:br>
            <a:r>
              <a:rPr lang="fr-FR" dirty="0"/>
              <a:t>La chaine se compose d’un étage préamplificateur permettant d’améliorer le SNR.</a:t>
            </a:r>
            <a:br>
              <a:rPr lang="fr-FR" dirty="0"/>
            </a:br>
            <a:r>
              <a:rPr lang="fr-FR" dirty="0"/>
              <a:t>On a ensuite un filtre passe bande, qui atténue les composantes hors de la bande d’intérêt et fait office de filtre anti-repli</a:t>
            </a:r>
          </a:p>
          <a:p>
            <a:pPr algn="l"/>
            <a:r>
              <a:rPr lang="fr-FR" dirty="0"/>
              <a:t>Finalement un autre étage de gain </a:t>
            </a:r>
            <a:r>
              <a:rPr lang="fr-FR" sz="1800" b="0" i="0" u="none" strike="noStrike" baseline="0" dirty="0">
                <a:latin typeface="XCharter-Roman"/>
              </a:rPr>
              <a:t>amène le signal à la plage d’entrée de l’ADC.</a:t>
            </a:r>
            <a:br>
              <a:rPr lang="fr-FR" dirty="0"/>
            </a:br>
            <a:r>
              <a:rPr lang="fr-FR" dirty="0"/>
              <a:t>On divise les étages, afin d’éviter de faire saturer le bruit ou les parasites avant qu’ils ne soient filtrés. Au niveau du choix du gain, 110 est la valeur maximale atteignable avec les composants disponibles et la topologie choisie.</a:t>
            </a:r>
          </a:p>
          <a:p>
            <a:pPr algn="l"/>
            <a:r>
              <a:rPr lang="fr-FR" dirty="0"/>
              <a:t>On remarque que pour une entrée de 1.8mV, le gain total de 12000 fait saturer le signal. Ce n’est néanmoins pas un problème car un sinus qui sature donne une onde carrée qui contient la fréquence du sinus, ce qui n’impacte pas significativement la démodulation. Nous avons décidé de mettre le gain maximal afin d’augmenter la portée.</a:t>
            </a:r>
          </a:p>
          <a:p>
            <a:pPr algn="l"/>
            <a:endParaRPr lang="fr-FR" dirty="0"/>
          </a:p>
          <a:p>
            <a:pPr algn="l"/>
            <a:r>
              <a:rPr lang="fr-FR" dirty="0"/>
              <a:t>Passons en revue chaque bloc</a:t>
            </a:r>
          </a:p>
          <a:p>
            <a:pPr algn="l"/>
            <a:endParaRPr lang="fr-BE" dirty="0"/>
          </a:p>
        </p:txBody>
      </p:sp>
      <p:sp>
        <p:nvSpPr>
          <p:cNvPr id="4" name="Espace réservé du numéro de diapositive 3">
            <a:extLst>
              <a:ext uri="{FF2B5EF4-FFF2-40B4-BE49-F238E27FC236}">
                <a16:creationId xmlns:a16="http://schemas.microsoft.com/office/drawing/2014/main" id="{3DEB51D2-BD34-FD50-B190-23DD5D3AEE2C}"/>
              </a:ext>
            </a:extLst>
          </p:cNvPr>
          <p:cNvSpPr>
            <a:spLocks noGrp="1"/>
          </p:cNvSpPr>
          <p:nvPr>
            <p:ph type="sldNum" sz="quarter" idx="5"/>
          </p:nvPr>
        </p:nvSpPr>
        <p:spPr/>
        <p:txBody>
          <a:bodyPr/>
          <a:lstStyle/>
          <a:p>
            <a:fld id="{10A990D3-4F0D-48AC-8C91-7CA846E26DB0}" type="slidenum">
              <a:rPr lang="fr-BE" smtClean="0"/>
              <a:t>3</a:t>
            </a:fld>
            <a:endParaRPr lang="fr-BE"/>
          </a:p>
        </p:txBody>
      </p:sp>
    </p:spTree>
    <p:extLst>
      <p:ext uri="{BB962C8B-B14F-4D97-AF65-F5344CB8AC3E}">
        <p14:creationId xmlns:p14="http://schemas.microsoft.com/office/powerpoint/2010/main" val="256038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préamplificateur, il faut polariser le microphone, car il s’agit un JFET. On utilise donc un montage à source commune, suivi d’un étage inverseur avec un gain de 110. Comme le circuit est alimenté asymétriquement, on ajoute un offset de 1.65V.</a:t>
            </a:r>
            <a:br>
              <a:rPr lang="fr-FR" dirty="0"/>
            </a:br>
            <a:endParaRPr lang="fr-FR" dirty="0"/>
          </a:p>
          <a:p>
            <a:r>
              <a:rPr lang="fr-FR" dirty="0"/>
              <a:t>On remarque plusieurs condensateurs sur le circuit :</a:t>
            </a:r>
            <a:br>
              <a:rPr lang="fr-FR" dirty="0"/>
            </a:br>
            <a:r>
              <a:rPr lang="fr-FR" dirty="0"/>
              <a:t>C1 est la pour le découplage, permet d’atténuer les parasites de l’alimentation</a:t>
            </a:r>
          </a:p>
          <a:p>
            <a:r>
              <a:rPr lang="fr-FR" dirty="0"/>
              <a:t>C2 et C3 permettent à l’étage d’avoir une réponse passe bande.</a:t>
            </a:r>
            <a:br>
              <a:rPr lang="fr-FR" dirty="0"/>
            </a:br>
            <a:br>
              <a:rPr lang="fr-FR" dirty="0"/>
            </a:br>
            <a:r>
              <a:rPr lang="fr-FR" dirty="0"/>
              <a:t>trop long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C1 est la pour le découplage, elle forme avec R1 un filtre passe bas pour atténuer les parasites provenant de l’alimentation</a:t>
            </a:r>
            <a:endParaRPr lang="fr-BE" dirty="0"/>
          </a:p>
          <a:p>
            <a:r>
              <a:rPr lang="fr-FR" dirty="0"/>
              <a:t>C2 forme avec R2 un filtre passe haut, elle enlève aussi la composante continue du signal.</a:t>
            </a:r>
            <a:br>
              <a:rPr lang="fr-FR" dirty="0"/>
            </a:br>
            <a:r>
              <a:rPr lang="fr-FR" dirty="0"/>
              <a:t>C3 forme avec R3 un filtre passe bas. </a:t>
            </a:r>
            <a:br>
              <a:rPr lang="fr-FR" dirty="0"/>
            </a:br>
            <a:r>
              <a:rPr lang="fr-FR" dirty="0"/>
              <a:t>Ce premier étage est donc également un filtre passe bande que l’on a ajusté sur notre bande passante de 800-1200Hz</a:t>
            </a:r>
          </a:p>
        </p:txBody>
      </p:sp>
      <p:sp>
        <p:nvSpPr>
          <p:cNvPr id="4" name="Espace réservé du numéro de diapositive 3"/>
          <p:cNvSpPr>
            <a:spLocks noGrp="1"/>
          </p:cNvSpPr>
          <p:nvPr>
            <p:ph type="sldNum" sz="quarter" idx="5"/>
          </p:nvPr>
        </p:nvSpPr>
        <p:spPr/>
        <p:txBody>
          <a:bodyPr/>
          <a:lstStyle/>
          <a:p>
            <a:fld id="{10A990D3-4F0D-48AC-8C91-7CA846E26DB0}" type="slidenum">
              <a:rPr lang="fr-BE" smtClean="0"/>
              <a:t>4</a:t>
            </a:fld>
            <a:endParaRPr lang="fr-BE"/>
          </a:p>
        </p:txBody>
      </p:sp>
    </p:spTree>
    <p:extLst>
      <p:ext uri="{BB962C8B-B14F-4D97-AF65-F5344CB8AC3E}">
        <p14:creationId xmlns:p14="http://schemas.microsoft.com/office/powerpoint/2010/main" val="3540402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1494-50BB-277D-6B23-2BBB3D7B44F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2319142-BECA-4CBE-3DCB-820CDD1E50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4249594-D3D1-42D4-0BF5-ED41F39A5054}"/>
              </a:ext>
            </a:extLst>
          </p:cNvPr>
          <p:cNvSpPr>
            <a:spLocks noGrp="1"/>
          </p:cNvSpPr>
          <p:nvPr>
            <p:ph type="body" idx="1"/>
          </p:nvPr>
        </p:nvSpPr>
        <p:spPr/>
        <p:txBody>
          <a:bodyPr/>
          <a:lstStyle/>
          <a:p>
            <a:r>
              <a:rPr lang="fr-FR"/>
              <a:t>Après ce premier étage, on a un filtre passe bande </a:t>
            </a:r>
            <a:r>
              <a:rPr lang="fr-FR" err="1"/>
              <a:t>butterworth</a:t>
            </a:r>
            <a:r>
              <a:rPr lang="fr-FR"/>
              <a:t> d’ordre 4. Il a été dimensionné à l’aide de l’outil </a:t>
            </a:r>
            <a:r>
              <a:rPr lang="fr-FR" err="1"/>
              <a:t>FilterLab</a:t>
            </a:r>
            <a:r>
              <a:rPr lang="fr-FR"/>
              <a:t>.</a:t>
            </a:r>
            <a:endParaRPr lang="fr-BE"/>
          </a:p>
        </p:txBody>
      </p:sp>
      <p:sp>
        <p:nvSpPr>
          <p:cNvPr id="4" name="Espace réservé du numéro de diapositive 3">
            <a:extLst>
              <a:ext uri="{FF2B5EF4-FFF2-40B4-BE49-F238E27FC236}">
                <a16:creationId xmlns:a16="http://schemas.microsoft.com/office/drawing/2014/main" id="{D995499F-45D4-6952-B2FB-43E102E136CC}"/>
              </a:ext>
            </a:extLst>
          </p:cNvPr>
          <p:cNvSpPr>
            <a:spLocks noGrp="1"/>
          </p:cNvSpPr>
          <p:nvPr>
            <p:ph type="sldNum" sz="quarter" idx="5"/>
          </p:nvPr>
        </p:nvSpPr>
        <p:spPr/>
        <p:txBody>
          <a:bodyPr/>
          <a:lstStyle/>
          <a:p>
            <a:fld id="{10A990D3-4F0D-48AC-8C91-7CA846E26DB0}" type="slidenum">
              <a:rPr lang="fr-BE" smtClean="0"/>
              <a:t>5</a:t>
            </a:fld>
            <a:endParaRPr lang="fr-BE"/>
          </a:p>
        </p:txBody>
      </p:sp>
    </p:spTree>
    <p:extLst>
      <p:ext uri="{BB962C8B-B14F-4D97-AF65-F5344CB8AC3E}">
        <p14:creationId xmlns:p14="http://schemas.microsoft.com/office/powerpoint/2010/main" val="3920123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5ED5A-A1E8-EF9B-D0D3-4A76340EC91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C3469E7-5596-25C4-D8C7-2CDB0F11287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23B0C1B-92E7-7E72-E36B-E9FFC0F08E8D}"/>
              </a:ext>
            </a:extLst>
          </p:cNvPr>
          <p:cNvSpPr>
            <a:spLocks noGrp="1"/>
          </p:cNvSpPr>
          <p:nvPr>
            <p:ph type="body" idx="1"/>
          </p:nvPr>
        </p:nvSpPr>
        <p:spPr/>
        <p:txBody>
          <a:bodyPr/>
          <a:lstStyle/>
          <a:p>
            <a:r>
              <a:rPr lang="fr-FR" dirty="0"/>
              <a:t>Finalement, le dernier étage de gain a la même topologie inverseuse que le préamplificateur, donc toujours un gain de 110 et une réponse passe bande</a:t>
            </a:r>
            <a:endParaRPr lang="fr-BE" dirty="0"/>
          </a:p>
        </p:txBody>
      </p:sp>
      <p:sp>
        <p:nvSpPr>
          <p:cNvPr id="4" name="Espace réservé du numéro de diapositive 3">
            <a:extLst>
              <a:ext uri="{FF2B5EF4-FFF2-40B4-BE49-F238E27FC236}">
                <a16:creationId xmlns:a16="http://schemas.microsoft.com/office/drawing/2014/main" id="{8E11ABFE-6376-8413-4C4B-F09C5C20CB7D}"/>
              </a:ext>
            </a:extLst>
          </p:cNvPr>
          <p:cNvSpPr>
            <a:spLocks noGrp="1"/>
          </p:cNvSpPr>
          <p:nvPr>
            <p:ph type="sldNum" sz="quarter" idx="5"/>
          </p:nvPr>
        </p:nvSpPr>
        <p:spPr/>
        <p:txBody>
          <a:bodyPr/>
          <a:lstStyle/>
          <a:p>
            <a:fld id="{10A990D3-4F0D-48AC-8C91-7CA846E26DB0}" type="slidenum">
              <a:rPr lang="fr-BE" smtClean="0"/>
              <a:t>6</a:t>
            </a:fld>
            <a:endParaRPr lang="fr-BE"/>
          </a:p>
        </p:txBody>
      </p:sp>
    </p:spTree>
    <p:extLst>
      <p:ext uri="{BB962C8B-B14F-4D97-AF65-F5344CB8AC3E}">
        <p14:creationId xmlns:p14="http://schemas.microsoft.com/office/powerpoint/2010/main" val="4259928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mettant en cascade tous les blocs présentés, on trouve en simulation la réponse en fréquence du circuit. Il a donc un gain constant entre 800 et 1200Hz avec une pente de -80dB/décade au delà. Nous avons vérifié cette réponse expérimentalement en relevant le gain à 400 et 2500Hz (116 et 120dB au lieu de 117 et 114dB) comme on peut le voir sur le graphique. </a:t>
            </a:r>
            <a:br>
              <a:rPr lang="fr-FR" dirty="0"/>
            </a:br>
            <a:r>
              <a:rPr lang="fr-FR" dirty="0"/>
              <a:t>Le reste est trop long :</a:t>
            </a:r>
            <a:br>
              <a:rPr lang="fr-FR" dirty="0"/>
            </a:br>
            <a:r>
              <a:rPr lang="fr-FR" dirty="0"/>
              <a:t>Nous n’avons pas de mesures pour les autres fréquences, car le gain est soit trop élevé soit trop faible, ce qui empêche la mesure de l’entrée ou de la sortie. On peut tout de même déduire que le profil est respecté. Car en mettant en entrée un signal de la bande passante d’amplitude faible, on a une sortie saturée à la bonne fréquence. Inversement, envoyer un signal hors bande donnait tout de même une sortie dans la bande. </a:t>
            </a:r>
            <a:endParaRPr lang="fr-BE" dirty="0"/>
          </a:p>
        </p:txBody>
      </p:sp>
      <p:sp>
        <p:nvSpPr>
          <p:cNvPr id="4" name="Espace réservé du numéro de diapositive 3"/>
          <p:cNvSpPr>
            <a:spLocks noGrp="1"/>
          </p:cNvSpPr>
          <p:nvPr>
            <p:ph type="sldNum" sz="quarter" idx="5"/>
          </p:nvPr>
        </p:nvSpPr>
        <p:spPr/>
        <p:txBody>
          <a:bodyPr/>
          <a:lstStyle/>
          <a:p>
            <a:fld id="{10A990D3-4F0D-48AC-8C91-7CA846E26DB0}" type="slidenum">
              <a:rPr lang="fr-BE" smtClean="0"/>
              <a:t>7</a:t>
            </a:fld>
            <a:endParaRPr lang="fr-BE"/>
          </a:p>
        </p:txBody>
      </p:sp>
    </p:spTree>
    <p:extLst>
      <p:ext uri="{BB962C8B-B14F-4D97-AF65-F5344CB8AC3E}">
        <p14:creationId xmlns:p14="http://schemas.microsoft.com/office/powerpoint/2010/main" val="677061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1486C-95A2-062D-C591-04BC7E09C3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BFEBE33-49D0-47EA-F1D8-458535CE7D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BB5DC6C-D339-CE7F-6C27-67D83E13FE1E}"/>
              </a:ext>
            </a:extLst>
          </p:cNvPr>
          <p:cNvSpPr>
            <a:spLocks noGrp="1"/>
          </p:cNvSpPr>
          <p:nvPr>
            <p:ph type="body" idx="1"/>
          </p:nvPr>
        </p:nvSpPr>
        <p:spPr/>
        <p:txBody>
          <a:bodyPr/>
          <a:lstStyle/>
          <a:p>
            <a:r>
              <a:rPr lang="fr-FR" dirty="0"/>
              <a:t>Voici le schéma complet de la chaine d’acquisition. On y retrouve tous les blocs présentés précédemment. Le signal de sortie est alors envoyé vers l’ADC du microcontrôleur afin d’être numérisé et traité. Passons donc à la partie télécommunication </a:t>
            </a:r>
            <a:endParaRPr lang="fr-BE" dirty="0"/>
          </a:p>
        </p:txBody>
      </p:sp>
      <p:sp>
        <p:nvSpPr>
          <p:cNvPr id="4" name="Espace réservé du numéro de diapositive 3">
            <a:extLst>
              <a:ext uri="{FF2B5EF4-FFF2-40B4-BE49-F238E27FC236}">
                <a16:creationId xmlns:a16="http://schemas.microsoft.com/office/drawing/2014/main" id="{695BA2A7-A541-6A3B-6AF0-616025E4FFEE}"/>
              </a:ext>
            </a:extLst>
          </p:cNvPr>
          <p:cNvSpPr>
            <a:spLocks noGrp="1"/>
          </p:cNvSpPr>
          <p:nvPr>
            <p:ph type="sldNum" sz="quarter" idx="5"/>
          </p:nvPr>
        </p:nvSpPr>
        <p:spPr/>
        <p:txBody>
          <a:bodyPr/>
          <a:lstStyle/>
          <a:p>
            <a:fld id="{10A990D3-4F0D-48AC-8C91-7CA846E26DB0}" type="slidenum">
              <a:rPr lang="fr-BE" smtClean="0"/>
              <a:t>8</a:t>
            </a:fld>
            <a:endParaRPr lang="fr-BE"/>
          </a:p>
        </p:txBody>
      </p:sp>
    </p:spTree>
    <p:extLst>
      <p:ext uri="{BB962C8B-B14F-4D97-AF65-F5344CB8AC3E}">
        <p14:creationId xmlns:p14="http://schemas.microsoft.com/office/powerpoint/2010/main" val="1763092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But : </a:t>
            </a:r>
            <a:r>
              <a:rPr lang="en-GB" err="1"/>
              <a:t>décoder</a:t>
            </a:r>
            <a:r>
              <a:rPr lang="en-GB"/>
              <a:t> les </a:t>
            </a:r>
            <a:r>
              <a:rPr lang="en-GB" err="1"/>
              <a:t>commandes</a:t>
            </a:r>
            <a:endParaRPr lang="en-GB"/>
          </a:p>
          <a:p>
            <a:endParaRPr lang="en-GB"/>
          </a:p>
          <a:p>
            <a:r>
              <a:rPr lang="en-GB"/>
              <a:t>Identifier le début</a:t>
            </a:r>
          </a:p>
          <a:p>
            <a:endParaRPr lang="en-GB"/>
          </a:p>
          <a:p>
            <a:r>
              <a:rPr lang="en-GB" err="1"/>
              <a:t>Différentier</a:t>
            </a:r>
            <a:r>
              <a:rPr lang="en-GB"/>
              <a:t> 1 </a:t>
            </a:r>
            <a:r>
              <a:rPr lang="en-GB" err="1"/>
              <a:t>ou</a:t>
            </a:r>
            <a:r>
              <a:rPr lang="en-GB"/>
              <a:t> 0</a:t>
            </a:r>
          </a:p>
        </p:txBody>
      </p:sp>
      <p:sp>
        <p:nvSpPr>
          <p:cNvPr id="4" name="Slide Number Placeholder 3"/>
          <p:cNvSpPr>
            <a:spLocks noGrp="1"/>
          </p:cNvSpPr>
          <p:nvPr>
            <p:ph type="sldNum" sz="quarter" idx="5"/>
          </p:nvPr>
        </p:nvSpPr>
        <p:spPr/>
        <p:txBody>
          <a:bodyPr/>
          <a:lstStyle/>
          <a:p>
            <a:fld id="{10A990D3-4F0D-48AC-8C91-7CA846E26DB0}" type="slidenum">
              <a:rPr lang="fr-BE" smtClean="0"/>
              <a:t>9</a:t>
            </a:fld>
            <a:endParaRPr lang="fr-BE"/>
          </a:p>
        </p:txBody>
      </p:sp>
    </p:spTree>
    <p:extLst>
      <p:ext uri="{BB962C8B-B14F-4D97-AF65-F5344CB8AC3E}">
        <p14:creationId xmlns:p14="http://schemas.microsoft.com/office/powerpoint/2010/main" val="3734469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1A7B-65DC-2AB6-0736-D1FE0D8769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4AB3E21-B8BD-A11F-D207-F01AA784A2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66A454-E543-8CF8-1D7F-10B243F82697}"/>
              </a:ext>
            </a:extLst>
          </p:cNvPr>
          <p:cNvSpPr>
            <a:spLocks noGrp="1"/>
          </p:cNvSpPr>
          <p:nvPr>
            <p:ph type="dt" sz="half" idx="10"/>
          </p:nvPr>
        </p:nvSpPr>
        <p:spPr/>
        <p:txBody>
          <a:bodyPr/>
          <a:lstStyle/>
          <a:p>
            <a:fld id="{73735580-374D-E642-AAE1-D4FC5343399C}" type="datetime1">
              <a:rPr lang="en-US" smtClean="0"/>
              <a:t>12/1/2025</a:t>
            </a:fld>
            <a:endParaRPr lang="en-GB"/>
          </a:p>
        </p:txBody>
      </p:sp>
      <p:sp>
        <p:nvSpPr>
          <p:cNvPr id="5" name="Footer Placeholder 4">
            <a:extLst>
              <a:ext uri="{FF2B5EF4-FFF2-40B4-BE49-F238E27FC236}">
                <a16:creationId xmlns:a16="http://schemas.microsoft.com/office/drawing/2014/main" id="{A481A981-D8B6-6E0A-C575-2FE00EF0DF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D58C49-9A0C-B5BE-0D44-4C82C8BA09B0}"/>
              </a:ext>
            </a:extLst>
          </p:cNvPr>
          <p:cNvSpPr>
            <a:spLocks noGrp="1"/>
          </p:cNvSpPr>
          <p:nvPr>
            <p:ph type="sldNum" sz="quarter" idx="12"/>
          </p:nvPr>
        </p:nvSpPr>
        <p:spPr/>
        <p:txBody>
          <a:bodyPr/>
          <a:lstStyle/>
          <a:p>
            <a:fld id="{00E11DDB-913A-0547-951E-73E59C5AF06F}" type="slidenum">
              <a:rPr lang="en-GB" smtClean="0"/>
              <a:t>‹N°›</a:t>
            </a:fld>
            <a:endParaRPr lang="en-GB"/>
          </a:p>
        </p:txBody>
      </p:sp>
    </p:spTree>
    <p:extLst>
      <p:ext uri="{BB962C8B-B14F-4D97-AF65-F5344CB8AC3E}">
        <p14:creationId xmlns:p14="http://schemas.microsoft.com/office/powerpoint/2010/main" val="2319668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58A5-F795-1E23-1CDD-C90A37B33DA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E7B691-AB80-BA15-A7B1-D914B2F343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BD845F-07A3-DF0F-A039-080A63BC3E4F}"/>
              </a:ext>
            </a:extLst>
          </p:cNvPr>
          <p:cNvSpPr>
            <a:spLocks noGrp="1"/>
          </p:cNvSpPr>
          <p:nvPr>
            <p:ph type="dt" sz="half" idx="10"/>
          </p:nvPr>
        </p:nvSpPr>
        <p:spPr/>
        <p:txBody>
          <a:bodyPr/>
          <a:lstStyle/>
          <a:p>
            <a:fld id="{0D1AE56F-314C-5645-9D0A-04A6E67897FE}" type="datetime1">
              <a:rPr lang="en-US" smtClean="0"/>
              <a:t>12/1/2025</a:t>
            </a:fld>
            <a:endParaRPr lang="en-GB"/>
          </a:p>
        </p:txBody>
      </p:sp>
      <p:sp>
        <p:nvSpPr>
          <p:cNvPr id="5" name="Footer Placeholder 4">
            <a:extLst>
              <a:ext uri="{FF2B5EF4-FFF2-40B4-BE49-F238E27FC236}">
                <a16:creationId xmlns:a16="http://schemas.microsoft.com/office/drawing/2014/main" id="{E31E359B-13D8-75F0-5C27-D4FB278BB5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EBDBFB-FFC4-74E0-44C7-1ED0DD8BF6B3}"/>
              </a:ext>
            </a:extLst>
          </p:cNvPr>
          <p:cNvSpPr>
            <a:spLocks noGrp="1"/>
          </p:cNvSpPr>
          <p:nvPr>
            <p:ph type="sldNum" sz="quarter" idx="12"/>
          </p:nvPr>
        </p:nvSpPr>
        <p:spPr/>
        <p:txBody>
          <a:bodyPr/>
          <a:lstStyle/>
          <a:p>
            <a:fld id="{00E11DDB-913A-0547-951E-73E59C5AF06F}" type="slidenum">
              <a:rPr lang="en-GB" smtClean="0"/>
              <a:t>‹N°›</a:t>
            </a:fld>
            <a:endParaRPr lang="en-GB"/>
          </a:p>
        </p:txBody>
      </p:sp>
    </p:spTree>
    <p:extLst>
      <p:ext uri="{BB962C8B-B14F-4D97-AF65-F5344CB8AC3E}">
        <p14:creationId xmlns:p14="http://schemas.microsoft.com/office/powerpoint/2010/main" val="1199713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6A5CF-92AD-BCE9-26A2-77E3CF498D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5ECD20-26CF-B94F-35B8-6B065CB713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92A88B-94B9-8EAB-F01A-AF0ECDF28576}"/>
              </a:ext>
            </a:extLst>
          </p:cNvPr>
          <p:cNvSpPr>
            <a:spLocks noGrp="1"/>
          </p:cNvSpPr>
          <p:nvPr>
            <p:ph type="dt" sz="half" idx="10"/>
          </p:nvPr>
        </p:nvSpPr>
        <p:spPr/>
        <p:txBody>
          <a:bodyPr/>
          <a:lstStyle/>
          <a:p>
            <a:fld id="{815DA02F-D365-7B4B-BBEE-936D652F6F4C}" type="datetime1">
              <a:rPr lang="en-US" smtClean="0"/>
              <a:t>12/1/2025</a:t>
            </a:fld>
            <a:endParaRPr lang="en-GB"/>
          </a:p>
        </p:txBody>
      </p:sp>
      <p:sp>
        <p:nvSpPr>
          <p:cNvPr id="5" name="Footer Placeholder 4">
            <a:extLst>
              <a:ext uri="{FF2B5EF4-FFF2-40B4-BE49-F238E27FC236}">
                <a16:creationId xmlns:a16="http://schemas.microsoft.com/office/drawing/2014/main" id="{10E8552F-91AE-4C63-BA77-3D9DA40E943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F985F9-ABD4-2175-653A-D2FAD51C16A0}"/>
              </a:ext>
            </a:extLst>
          </p:cNvPr>
          <p:cNvSpPr>
            <a:spLocks noGrp="1"/>
          </p:cNvSpPr>
          <p:nvPr>
            <p:ph type="sldNum" sz="quarter" idx="12"/>
          </p:nvPr>
        </p:nvSpPr>
        <p:spPr/>
        <p:txBody>
          <a:bodyPr/>
          <a:lstStyle/>
          <a:p>
            <a:fld id="{00E11DDB-913A-0547-951E-73E59C5AF06F}" type="slidenum">
              <a:rPr lang="en-GB" smtClean="0"/>
              <a:t>‹N°›</a:t>
            </a:fld>
            <a:endParaRPr lang="en-GB"/>
          </a:p>
        </p:txBody>
      </p:sp>
    </p:spTree>
    <p:extLst>
      <p:ext uri="{BB962C8B-B14F-4D97-AF65-F5344CB8AC3E}">
        <p14:creationId xmlns:p14="http://schemas.microsoft.com/office/powerpoint/2010/main" val="3256236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E4C0-A76B-AD5E-4BE0-EEDDD444A540}"/>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BB67918-8D2A-99DE-146A-6C46AF62B814}"/>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5C41F1-21A9-498F-D99C-A3267FD6ED56}"/>
              </a:ext>
            </a:extLst>
          </p:cNvPr>
          <p:cNvSpPr>
            <a:spLocks noGrp="1"/>
          </p:cNvSpPr>
          <p:nvPr>
            <p:ph type="dt" sz="half" idx="10"/>
          </p:nvPr>
        </p:nvSpPr>
        <p:spPr/>
        <p:txBody>
          <a:bodyPr/>
          <a:lstStyle/>
          <a:p>
            <a:fld id="{8282FBB7-1F2E-924E-B7FA-AADA9287B6A9}" type="datetime1">
              <a:rPr lang="en-US" smtClean="0"/>
              <a:t>12/1/2025</a:t>
            </a:fld>
            <a:endParaRPr lang="en-GB"/>
          </a:p>
        </p:txBody>
      </p:sp>
      <p:sp>
        <p:nvSpPr>
          <p:cNvPr id="5" name="Footer Placeholder 4">
            <a:extLst>
              <a:ext uri="{FF2B5EF4-FFF2-40B4-BE49-F238E27FC236}">
                <a16:creationId xmlns:a16="http://schemas.microsoft.com/office/drawing/2014/main" id="{D2F39985-C438-EEAC-CF65-C08449738F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CFF2EE-7F4E-143C-0DD2-9499D1DA9E9A}"/>
              </a:ext>
            </a:extLst>
          </p:cNvPr>
          <p:cNvSpPr>
            <a:spLocks noGrp="1"/>
          </p:cNvSpPr>
          <p:nvPr>
            <p:ph type="sldNum" sz="quarter" idx="12"/>
          </p:nvPr>
        </p:nvSpPr>
        <p:spPr/>
        <p:txBody>
          <a:bodyPr/>
          <a:lstStyle/>
          <a:p>
            <a:fld id="{00E11DDB-913A-0547-951E-73E59C5AF06F}" type="slidenum">
              <a:rPr lang="en-GB" smtClean="0"/>
              <a:t>‹N°›</a:t>
            </a:fld>
            <a:endParaRPr lang="en-GB"/>
          </a:p>
        </p:txBody>
      </p:sp>
    </p:spTree>
    <p:extLst>
      <p:ext uri="{BB962C8B-B14F-4D97-AF65-F5344CB8AC3E}">
        <p14:creationId xmlns:p14="http://schemas.microsoft.com/office/powerpoint/2010/main" val="2995417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6007-6FFA-9CDD-2052-466194B67D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6ED021A-6BEB-9906-124A-5EB2892CAD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84BA31-AD18-C34C-6980-282543C6B913}"/>
              </a:ext>
            </a:extLst>
          </p:cNvPr>
          <p:cNvSpPr>
            <a:spLocks noGrp="1"/>
          </p:cNvSpPr>
          <p:nvPr>
            <p:ph type="dt" sz="half" idx="10"/>
          </p:nvPr>
        </p:nvSpPr>
        <p:spPr/>
        <p:txBody>
          <a:bodyPr/>
          <a:lstStyle/>
          <a:p>
            <a:fld id="{B48FBE6D-976A-D741-B288-A58EBCC979A0}" type="datetime1">
              <a:rPr lang="en-US" smtClean="0"/>
              <a:t>12/1/2025</a:t>
            </a:fld>
            <a:endParaRPr lang="en-GB"/>
          </a:p>
        </p:txBody>
      </p:sp>
      <p:sp>
        <p:nvSpPr>
          <p:cNvPr id="5" name="Footer Placeholder 4">
            <a:extLst>
              <a:ext uri="{FF2B5EF4-FFF2-40B4-BE49-F238E27FC236}">
                <a16:creationId xmlns:a16="http://schemas.microsoft.com/office/drawing/2014/main" id="{2CA08D4B-6884-5F0E-A5CD-0416AF62D1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3832F7-1C62-6896-F340-3FB7EC801FE9}"/>
              </a:ext>
            </a:extLst>
          </p:cNvPr>
          <p:cNvSpPr>
            <a:spLocks noGrp="1"/>
          </p:cNvSpPr>
          <p:nvPr>
            <p:ph type="sldNum" sz="quarter" idx="12"/>
          </p:nvPr>
        </p:nvSpPr>
        <p:spPr/>
        <p:txBody>
          <a:bodyPr/>
          <a:lstStyle/>
          <a:p>
            <a:fld id="{00E11DDB-913A-0547-951E-73E59C5AF06F}" type="slidenum">
              <a:rPr lang="en-GB" smtClean="0"/>
              <a:t>‹N°›</a:t>
            </a:fld>
            <a:endParaRPr lang="en-GB"/>
          </a:p>
        </p:txBody>
      </p:sp>
    </p:spTree>
    <p:extLst>
      <p:ext uri="{BB962C8B-B14F-4D97-AF65-F5344CB8AC3E}">
        <p14:creationId xmlns:p14="http://schemas.microsoft.com/office/powerpoint/2010/main" val="154886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F508-9DD2-5C89-569A-1B4B3A7CD95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BA8002B-6344-9B35-00C7-F84AE3467A42}"/>
              </a:ext>
            </a:extLst>
          </p:cNvPr>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0FD10AE-8360-780E-B465-474545445808}"/>
              </a:ext>
            </a:extLst>
          </p:cNvPr>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AC3ACF9-320F-CDAB-EA27-8FA191020D73}"/>
              </a:ext>
            </a:extLst>
          </p:cNvPr>
          <p:cNvSpPr>
            <a:spLocks noGrp="1"/>
          </p:cNvSpPr>
          <p:nvPr>
            <p:ph type="dt" sz="half" idx="10"/>
          </p:nvPr>
        </p:nvSpPr>
        <p:spPr/>
        <p:txBody>
          <a:bodyPr/>
          <a:lstStyle/>
          <a:p>
            <a:fld id="{4B16DB87-866C-754A-B1A8-53616A654F95}" type="datetime1">
              <a:rPr lang="en-US" smtClean="0"/>
              <a:t>12/1/2025</a:t>
            </a:fld>
            <a:endParaRPr lang="en-GB"/>
          </a:p>
        </p:txBody>
      </p:sp>
      <p:sp>
        <p:nvSpPr>
          <p:cNvPr id="6" name="Footer Placeholder 5">
            <a:extLst>
              <a:ext uri="{FF2B5EF4-FFF2-40B4-BE49-F238E27FC236}">
                <a16:creationId xmlns:a16="http://schemas.microsoft.com/office/drawing/2014/main" id="{C0DD48F5-5594-5505-061B-3FDB75B4F1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D774041-5B36-6F4B-3C8C-A6462852FE8A}"/>
              </a:ext>
            </a:extLst>
          </p:cNvPr>
          <p:cNvSpPr>
            <a:spLocks noGrp="1"/>
          </p:cNvSpPr>
          <p:nvPr>
            <p:ph type="sldNum" sz="quarter" idx="12"/>
          </p:nvPr>
        </p:nvSpPr>
        <p:spPr/>
        <p:txBody>
          <a:bodyPr/>
          <a:lstStyle/>
          <a:p>
            <a:fld id="{00E11DDB-913A-0547-951E-73E59C5AF06F}" type="slidenum">
              <a:rPr lang="en-GB" smtClean="0"/>
              <a:t>‹N°›</a:t>
            </a:fld>
            <a:endParaRPr lang="en-GB"/>
          </a:p>
        </p:txBody>
      </p:sp>
    </p:spTree>
    <p:extLst>
      <p:ext uri="{BB962C8B-B14F-4D97-AF65-F5344CB8AC3E}">
        <p14:creationId xmlns:p14="http://schemas.microsoft.com/office/powerpoint/2010/main" val="42384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D2C4-CB8F-270D-236D-C13EEFB3ED3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F6CAD8-B17D-630D-60BC-DA86071B97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33F20F-4FD4-329E-DB4D-CC3034F37A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97F8F8-20A9-84AC-5D21-A1AE6D07B6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6727A-FA19-B788-FFAD-BFEF485BBC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E24EF59-310C-E056-DA3B-71088D9DF3B7}"/>
              </a:ext>
            </a:extLst>
          </p:cNvPr>
          <p:cNvSpPr>
            <a:spLocks noGrp="1"/>
          </p:cNvSpPr>
          <p:nvPr>
            <p:ph type="dt" sz="half" idx="10"/>
          </p:nvPr>
        </p:nvSpPr>
        <p:spPr/>
        <p:txBody>
          <a:bodyPr/>
          <a:lstStyle/>
          <a:p>
            <a:fld id="{788AECF2-8974-C74E-B812-F4A94BF6E996}" type="datetime1">
              <a:rPr lang="en-US" smtClean="0"/>
              <a:t>12/1/2025</a:t>
            </a:fld>
            <a:endParaRPr lang="en-GB"/>
          </a:p>
        </p:txBody>
      </p:sp>
      <p:sp>
        <p:nvSpPr>
          <p:cNvPr id="8" name="Footer Placeholder 7">
            <a:extLst>
              <a:ext uri="{FF2B5EF4-FFF2-40B4-BE49-F238E27FC236}">
                <a16:creationId xmlns:a16="http://schemas.microsoft.com/office/drawing/2014/main" id="{3D248ABC-5588-267F-403E-86C91D5E450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BD7EA27-A824-B2B8-BBD3-4AAE6B486F76}"/>
              </a:ext>
            </a:extLst>
          </p:cNvPr>
          <p:cNvSpPr>
            <a:spLocks noGrp="1"/>
          </p:cNvSpPr>
          <p:nvPr>
            <p:ph type="sldNum" sz="quarter" idx="12"/>
          </p:nvPr>
        </p:nvSpPr>
        <p:spPr/>
        <p:txBody>
          <a:bodyPr/>
          <a:lstStyle/>
          <a:p>
            <a:fld id="{00E11DDB-913A-0547-951E-73E59C5AF06F}" type="slidenum">
              <a:rPr lang="en-GB" smtClean="0"/>
              <a:t>‹N°›</a:t>
            </a:fld>
            <a:endParaRPr lang="en-GB"/>
          </a:p>
        </p:txBody>
      </p:sp>
    </p:spTree>
    <p:extLst>
      <p:ext uri="{BB962C8B-B14F-4D97-AF65-F5344CB8AC3E}">
        <p14:creationId xmlns:p14="http://schemas.microsoft.com/office/powerpoint/2010/main" val="3524416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E7CE-0D3E-2DC8-6180-691722364A0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E7C887-E6B5-E1E6-9EBC-026D00B284DB}"/>
              </a:ext>
            </a:extLst>
          </p:cNvPr>
          <p:cNvSpPr>
            <a:spLocks noGrp="1"/>
          </p:cNvSpPr>
          <p:nvPr>
            <p:ph type="dt" sz="half" idx="10"/>
          </p:nvPr>
        </p:nvSpPr>
        <p:spPr/>
        <p:txBody>
          <a:bodyPr/>
          <a:lstStyle/>
          <a:p>
            <a:fld id="{3B9EBE6A-455F-8740-A5EA-451ED74AD58A}" type="datetime1">
              <a:rPr lang="en-US" smtClean="0"/>
              <a:t>12/1/2025</a:t>
            </a:fld>
            <a:endParaRPr lang="en-GB"/>
          </a:p>
        </p:txBody>
      </p:sp>
      <p:sp>
        <p:nvSpPr>
          <p:cNvPr id="4" name="Footer Placeholder 3">
            <a:extLst>
              <a:ext uri="{FF2B5EF4-FFF2-40B4-BE49-F238E27FC236}">
                <a16:creationId xmlns:a16="http://schemas.microsoft.com/office/drawing/2014/main" id="{BF257D45-6E03-38FF-9FAF-5EBFA6ED01C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76DC57F-3D52-4730-B8E0-5BA39CA8C9BF}"/>
              </a:ext>
            </a:extLst>
          </p:cNvPr>
          <p:cNvSpPr>
            <a:spLocks noGrp="1"/>
          </p:cNvSpPr>
          <p:nvPr>
            <p:ph type="sldNum" sz="quarter" idx="12"/>
          </p:nvPr>
        </p:nvSpPr>
        <p:spPr/>
        <p:txBody>
          <a:bodyPr/>
          <a:lstStyle/>
          <a:p>
            <a:fld id="{00E11DDB-913A-0547-951E-73E59C5AF06F}" type="slidenum">
              <a:rPr lang="en-GB" smtClean="0"/>
              <a:t>‹N°›</a:t>
            </a:fld>
            <a:endParaRPr lang="en-GB"/>
          </a:p>
        </p:txBody>
      </p:sp>
    </p:spTree>
    <p:extLst>
      <p:ext uri="{BB962C8B-B14F-4D97-AF65-F5344CB8AC3E}">
        <p14:creationId xmlns:p14="http://schemas.microsoft.com/office/powerpoint/2010/main" val="406472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C16B96-EFBC-342C-A95B-623358735470}"/>
              </a:ext>
            </a:extLst>
          </p:cNvPr>
          <p:cNvSpPr>
            <a:spLocks noGrp="1"/>
          </p:cNvSpPr>
          <p:nvPr>
            <p:ph type="dt" sz="half" idx="10"/>
          </p:nvPr>
        </p:nvSpPr>
        <p:spPr/>
        <p:txBody>
          <a:bodyPr/>
          <a:lstStyle/>
          <a:p>
            <a:fld id="{250CF157-456E-B149-9469-F3BA3C2178A8}" type="datetime1">
              <a:rPr lang="en-US" smtClean="0"/>
              <a:t>12/1/2025</a:t>
            </a:fld>
            <a:endParaRPr lang="en-GB"/>
          </a:p>
        </p:txBody>
      </p:sp>
      <p:sp>
        <p:nvSpPr>
          <p:cNvPr id="3" name="Footer Placeholder 2">
            <a:extLst>
              <a:ext uri="{FF2B5EF4-FFF2-40B4-BE49-F238E27FC236}">
                <a16:creationId xmlns:a16="http://schemas.microsoft.com/office/drawing/2014/main" id="{3CBE0835-6E79-03D5-56CF-E55AA006D89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1B13073-3AA6-422E-6068-52FC835FB130}"/>
              </a:ext>
            </a:extLst>
          </p:cNvPr>
          <p:cNvSpPr>
            <a:spLocks noGrp="1"/>
          </p:cNvSpPr>
          <p:nvPr>
            <p:ph type="sldNum" sz="quarter" idx="12"/>
          </p:nvPr>
        </p:nvSpPr>
        <p:spPr/>
        <p:txBody>
          <a:bodyPr/>
          <a:lstStyle/>
          <a:p>
            <a:fld id="{00E11DDB-913A-0547-951E-73E59C5AF06F}" type="slidenum">
              <a:rPr lang="en-GB" smtClean="0"/>
              <a:t>‹N°›</a:t>
            </a:fld>
            <a:endParaRPr lang="en-GB"/>
          </a:p>
        </p:txBody>
      </p:sp>
    </p:spTree>
    <p:extLst>
      <p:ext uri="{BB962C8B-B14F-4D97-AF65-F5344CB8AC3E}">
        <p14:creationId xmlns:p14="http://schemas.microsoft.com/office/powerpoint/2010/main" val="86087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E768D-40FF-02BD-C6A7-6676D381F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52C2EBE-B412-947F-3FAA-29D5327CEF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564053E-03F3-139E-2F08-E6EA74838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38F8DE-B33B-45E3-65AB-44E965B538A6}"/>
              </a:ext>
            </a:extLst>
          </p:cNvPr>
          <p:cNvSpPr>
            <a:spLocks noGrp="1"/>
          </p:cNvSpPr>
          <p:nvPr>
            <p:ph type="dt" sz="half" idx="10"/>
          </p:nvPr>
        </p:nvSpPr>
        <p:spPr/>
        <p:txBody>
          <a:bodyPr/>
          <a:lstStyle/>
          <a:p>
            <a:fld id="{7FF1C5A6-102A-CA46-910A-FA5A8A750063}" type="datetime1">
              <a:rPr lang="en-US" smtClean="0"/>
              <a:t>12/1/2025</a:t>
            </a:fld>
            <a:endParaRPr lang="en-GB"/>
          </a:p>
        </p:txBody>
      </p:sp>
      <p:sp>
        <p:nvSpPr>
          <p:cNvPr id="6" name="Footer Placeholder 5">
            <a:extLst>
              <a:ext uri="{FF2B5EF4-FFF2-40B4-BE49-F238E27FC236}">
                <a16:creationId xmlns:a16="http://schemas.microsoft.com/office/drawing/2014/main" id="{393203A4-4DB4-04B5-F16A-4080B78C540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93CF54-D563-7A21-0E6F-BC6502C65060}"/>
              </a:ext>
            </a:extLst>
          </p:cNvPr>
          <p:cNvSpPr>
            <a:spLocks noGrp="1"/>
          </p:cNvSpPr>
          <p:nvPr>
            <p:ph type="sldNum" sz="quarter" idx="12"/>
          </p:nvPr>
        </p:nvSpPr>
        <p:spPr/>
        <p:txBody>
          <a:bodyPr/>
          <a:lstStyle/>
          <a:p>
            <a:fld id="{00E11DDB-913A-0547-951E-73E59C5AF06F}" type="slidenum">
              <a:rPr lang="en-GB" smtClean="0"/>
              <a:t>‹N°›</a:t>
            </a:fld>
            <a:endParaRPr lang="en-GB"/>
          </a:p>
        </p:txBody>
      </p:sp>
    </p:spTree>
    <p:extLst>
      <p:ext uri="{BB962C8B-B14F-4D97-AF65-F5344CB8AC3E}">
        <p14:creationId xmlns:p14="http://schemas.microsoft.com/office/powerpoint/2010/main" val="2103925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BA690-1753-BC57-92CA-151C74DAA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D535827-0D5E-AFF5-3009-F077577C51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B67A55F-1D76-5679-528C-005EFD82E8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FDF71-EBC5-7180-8E9E-5E393CDAE3B4}"/>
              </a:ext>
            </a:extLst>
          </p:cNvPr>
          <p:cNvSpPr>
            <a:spLocks noGrp="1"/>
          </p:cNvSpPr>
          <p:nvPr>
            <p:ph type="dt" sz="half" idx="10"/>
          </p:nvPr>
        </p:nvSpPr>
        <p:spPr/>
        <p:txBody>
          <a:bodyPr/>
          <a:lstStyle/>
          <a:p>
            <a:fld id="{37E73E33-EB4D-D04A-BC5A-BF5C5FFC78FB}" type="datetime1">
              <a:rPr lang="en-US" smtClean="0"/>
              <a:t>12/1/2025</a:t>
            </a:fld>
            <a:endParaRPr lang="en-GB"/>
          </a:p>
        </p:txBody>
      </p:sp>
      <p:sp>
        <p:nvSpPr>
          <p:cNvPr id="6" name="Footer Placeholder 5">
            <a:extLst>
              <a:ext uri="{FF2B5EF4-FFF2-40B4-BE49-F238E27FC236}">
                <a16:creationId xmlns:a16="http://schemas.microsoft.com/office/drawing/2014/main" id="{DB25811C-0D6B-FA4E-9912-A667768921A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09AF29-1CAC-9E8B-F0DF-4F79308F8E1C}"/>
              </a:ext>
            </a:extLst>
          </p:cNvPr>
          <p:cNvSpPr>
            <a:spLocks noGrp="1"/>
          </p:cNvSpPr>
          <p:nvPr>
            <p:ph type="sldNum" sz="quarter" idx="12"/>
          </p:nvPr>
        </p:nvSpPr>
        <p:spPr/>
        <p:txBody>
          <a:bodyPr/>
          <a:lstStyle/>
          <a:p>
            <a:fld id="{00E11DDB-913A-0547-951E-73E59C5AF06F}" type="slidenum">
              <a:rPr lang="en-GB" smtClean="0"/>
              <a:t>‹N°›</a:t>
            </a:fld>
            <a:endParaRPr lang="en-GB"/>
          </a:p>
        </p:txBody>
      </p:sp>
    </p:spTree>
    <p:extLst>
      <p:ext uri="{BB962C8B-B14F-4D97-AF65-F5344CB8AC3E}">
        <p14:creationId xmlns:p14="http://schemas.microsoft.com/office/powerpoint/2010/main" val="2225685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FFEE9B-366C-8E39-9398-B158962E3A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F68E387-B9BF-4B7B-53DA-00B363834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346279-E867-B073-2FD7-C2F535556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71C7E9-8B24-8A46-9008-8706740064AE}" type="datetime1">
              <a:rPr lang="en-US" smtClean="0"/>
              <a:t>12/1/2025</a:t>
            </a:fld>
            <a:endParaRPr lang="en-GB"/>
          </a:p>
        </p:txBody>
      </p:sp>
      <p:sp>
        <p:nvSpPr>
          <p:cNvPr id="5" name="Footer Placeholder 4">
            <a:extLst>
              <a:ext uri="{FF2B5EF4-FFF2-40B4-BE49-F238E27FC236}">
                <a16:creationId xmlns:a16="http://schemas.microsoft.com/office/drawing/2014/main" id="{3B76A8A9-06FE-0C85-902A-86D84C30F9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DF9BF8D-3D37-DAA7-6EE1-D0853976D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E11DDB-913A-0547-951E-73E59C5AF06F}" type="slidenum">
              <a:rPr lang="en-GB" smtClean="0"/>
              <a:t>‹N°›</a:t>
            </a:fld>
            <a:endParaRPr lang="en-GB"/>
          </a:p>
        </p:txBody>
      </p:sp>
    </p:spTree>
    <p:extLst>
      <p:ext uri="{BB962C8B-B14F-4D97-AF65-F5344CB8AC3E}">
        <p14:creationId xmlns:p14="http://schemas.microsoft.com/office/powerpoint/2010/main" val="46322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31_BFF48793.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35_E954F244.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71_7C551AEE.xm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64_D825D7F1.xm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2F_DDF71F43.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37_EDD74A2D.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38_8890695B.xm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3A_A988B70.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6C_F388DC52.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6605B21-4C32-2DDD-A5F6-B1AFB2199E28}"/>
              </a:ext>
            </a:extLst>
          </p:cNvPr>
          <p:cNvSpPr>
            <a:spLocks noGrp="1"/>
          </p:cNvSpPr>
          <p:nvPr>
            <p:ph type="sldNum" sz="quarter" idx="12"/>
          </p:nvPr>
        </p:nvSpPr>
        <p:spPr/>
        <p:txBody>
          <a:bodyPr/>
          <a:lstStyle/>
          <a:p>
            <a:fld id="{C9414FDE-07DC-4B34-B182-6D13D489E6DF}" type="slidenum">
              <a:rPr lang="fr-FR" noProof="0" smtClean="0"/>
              <a:t>1</a:t>
            </a:fld>
            <a:endParaRPr lang="fr-FR" noProof="0"/>
          </a:p>
        </p:txBody>
      </p:sp>
      <p:sp>
        <p:nvSpPr>
          <p:cNvPr id="4" name="ZoneTexte 3">
            <a:extLst>
              <a:ext uri="{FF2B5EF4-FFF2-40B4-BE49-F238E27FC236}">
                <a16:creationId xmlns:a16="http://schemas.microsoft.com/office/drawing/2014/main" id="{98B07701-2794-EBD8-9E78-9CE772D4FC19}"/>
              </a:ext>
            </a:extLst>
          </p:cNvPr>
          <p:cNvSpPr txBox="1"/>
          <p:nvPr/>
        </p:nvSpPr>
        <p:spPr>
          <a:xfrm>
            <a:off x="315224" y="922131"/>
            <a:ext cx="9675846" cy="1569660"/>
          </a:xfrm>
          <a:prstGeom prst="rect">
            <a:avLst/>
          </a:prstGeom>
          <a:noFill/>
        </p:spPr>
        <p:txBody>
          <a:bodyPr wrap="square" lIns="91440" tIns="45720" rIns="91440" bIns="45720" rtlCol="0" anchor="t">
            <a:spAutoFit/>
          </a:bodyPr>
          <a:lstStyle/>
          <a:p>
            <a:pPr algn="ctr"/>
            <a:r>
              <a:rPr lang="fr-FR" sz="3200" b="1" noProof="0" dirty="0">
                <a:latin typeface="Arial" panose="020B0604020202020204" pitchFamily="34" charset="0"/>
                <a:ea typeface="Lato"/>
                <a:cs typeface="Arial" panose="020B0604020202020204" pitchFamily="34" charset="0"/>
              </a:rPr>
              <a:t>Projet EIT BA3 : Conception d’un robot</a:t>
            </a:r>
          </a:p>
          <a:p>
            <a:pPr algn="ctr"/>
            <a:r>
              <a:rPr lang="fr-FR" sz="3200" b="1" dirty="0">
                <a:latin typeface="Arial" panose="020B0604020202020204" pitchFamily="34" charset="0"/>
                <a:ea typeface="Lato"/>
                <a:cs typeface="Arial" panose="020B0604020202020204" pitchFamily="34" charset="0"/>
              </a:rPr>
              <a:t>commandé par des ondes sonores</a:t>
            </a:r>
            <a:endParaRPr lang="fr-FR" sz="3200" b="1" noProof="0" dirty="0">
              <a:latin typeface="Arial" panose="020B0604020202020204" pitchFamily="34" charset="0"/>
              <a:ea typeface="Lato"/>
              <a:cs typeface="Arial" panose="020B0604020202020204" pitchFamily="34" charset="0"/>
            </a:endParaRPr>
          </a:p>
          <a:p>
            <a:pPr algn="ctr"/>
            <a:endParaRPr lang="fr-FR" sz="3200" b="1" noProof="0" dirty="0">
              <a:latin typeface="Lato"/>
              <a:ea typeface="Lato"/>
              <a:cs typeface="Lato"/>
            </a:endParaRPr>
          </a:p>
        </p:txBody>
      </p:sp>
      <p:pic>
        <p:nvPicPr>
          <p:cNvPr id="5" name="Image 4" descr="Une image contenant texte, Police, Graphique, capture d’écran&#10;&#10;Description générée automatiquement">
            <a:extLst>
              <a:ext uri="{FF2B5EF4-FFF2-40B4-BE49-F238E27FC236}">
                <a16:creationId xmlns:a16="http://schemas.microsoft.com/office/drawing/2014/main" id="{5860F8C2-86B3-5A36-DE9C-154054100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24" y="170536"/>
            <a:ext cx="3678278" cy="751595"/>
          </a:xfrm>
          <a:prstGeom prst="rect">
            <a:avLst/>
          </a:prstGeom>
        </p:spPr>
      </p:pic>
      <p:sp>
        <p:nvSpPr>
          <p:cNvPr id="8" name="ZoneTexte 7">
            <a:extLst>
              <a:ext uri="{FF2B5EF4-FFF2-40B4-BE49-F238E27FC236}">
                <a16:creationId xmlns:a16="http://schemas.microsoft.com/office/drawing/2014/main" id="{D16351CF-B844-0999-95C7-296B2D858543}"/>
              </a:ext>
            </a:extLst>
          </p:cNvPr>
          <p:cNvSpPr txBox="1"/>
          <p:nvPr/>
        </p:nvSpPr>
        <p:spPr>
          <a:xfrm>
            <a:off x="0" y="6276228"/>
            <a:ext cx="12420601" cy="1015663"/>
          </a:xfrm>
          <a:prstGeom prst="rect">
            <a:avLst/>
          </a:prstGeom>
          <a:noFill/>
        </p:spPr>
        <p:txBody>
          <a:bodyPr wrap="square" lIns="91440" tIns="45720" rIns="91440" bIns="45720" rtlCol="0" anchor="t">
            <a:spAutoFit/>
          </a:bodyPr>
          <a:lstStyle/>
          <a:p>
            <a:pPr algn="ctr" rtl="0"/>
            <a:r>
              <a:rPr lang="fr-FR" sz="2400" noProof="0" dirty="0">
                <a:effectLst/>
                <a:latin typeface="Arial" panose="020B0604020202020204" pitchFamily="34" charset="0"/>
                <a:ea typeface="Lato"/>
                <a:cs typeface="Arial" panose="020B0604020202020204" pitchFamily="34" charset="0"/>
              </a:rPr>
              <a:t>EIT 1 : Henry Chou, </a:t>
            </a:r>
            <a:r>
              <a:rPr lang="fr-FR" sz="2400" noProof="0" dirty="0">
                <a:latin typeface="Arial" panose="020B0604020202020204" pitchFamily="34" charset="0"/>
                <a:ea typeface="Lato"/>
                <a:cs typeface="Arial" panose="020B0604020202020204" pitchFamily="34" charset="0"/>
              </a:rPr>
              <a:t>Antoine Jacques-</a:t>
            </a:r>
            <a:r>
              <a:rPr lang="fr-FR" sz="2400" noProof="0" dirty="0" err="1">
                <a:latin typeface="Arial" panose="020B0604020202020204" pitchFamily="34" charset="0"/>
                <a:ea typeface="Lato"/>
                <a:cs typeface="Arial" panose="020B0604020202020204" pitchFamily="34" charset="0"/>
              </a:rPr>
              <a:t>Jourion</a:t>
            </a:r>
            <a:r>
              <a:rPr lang="fr-FR" sz="2400" noProof="0" dirty="0">
                <a:latin typeface="Arial" panose="020B0604020202020204" pitchFamily="34" charset="0"/>
                <a:ea typeface="Lato"/>
                <a:cs typeface="Arial" panose="020B0604020202020204" pitchFamily="34" charset="0"/>
              </a:rPr>
              <a:t>, </a:t>
            </a:r>
            <a:r>
              <a:rPr lang="fr-FR" sz="2400" noProof="0" dirty="0" err="1">
                <a:latin typeface="Arial" panose="020B0604020202020204" pitchFamily="34" charset="0"/>
                <a:ea typeface="Lato"/>
                <a:cs typeface="Arial" panose="020B0604020202020204" pitchFamily="34" charset="0"/>
              </a:rPr>
              <a:t>Alieldin</a:t>
            </a:r>
            <a:r>
              <a:rPr lang="fr-FR" sz="2400" noProof="0" dirty="0">
                <a:latin typeface="Arial" panose="020B0604020202020204" pitchFamily="34" charset="0"/>
                <a:ea typeface="Lato"/>
                <a:cs typeface="Arial" panose="020B0604020202020204" pitchFamily="34" charset="0"/>
              </a:rPr>
              <a:t> </a:t>
            </a:r>
            <a:r>
              <a:rPr lang="fr-FR" sz="2400" noProof="0" dirty="0" err="1">
                <a:latin typeface="Arial" panose="020B0604020202020204" pitchFamily="34" charset="0"/>
                <a:ea typeface="Lato"/>
                <a:cs typeface="Arial" panose="020B0604020202020204" pitchFamily="34" charset="0"/>
              </a:rPr>
              <a:t>Sakr</a:t>
            </a:r>
            <a:br>
              <a:rPr lang="fr-FR" sz="1600" noProof="0" dirty="0">
                <a:effectLst/>
                <a:latin typeface="Arial" panose="020B0604020202020204" pitchFamily="34" charset="0"/>
                <a:cs typeface="Arial" panose="020B0604020202020204" pitchFamily="34" charset="0"/>
              </a:rPr>
            </a:br>
            <a:br>
              <a:rPr lang="fr-FR" b="0" i="0" noProof="0" dirty="0">
                <a:effectLst/>
                <a:latin typeface="Arial" panose="020B0604020202020204" pitchFamily="34" charset="0"/>
                <a:cs typeface="Arial" panose="020B0604020202020204" pitchFamily="34" charset="0"/>
              </a:rPr>
            </a:br>
            <a:endParaRPr lang="fr-FR" noProof="0" dirty="0">
              <a:latin typeface="Arial" panose="020B0604020202020204" pitchFamily="34" charset="0"/>
              <a:cs typeface="Arial" panose="020B0604020202020204" pitchFamily="34" charset="0"/>
            </a:endParaRPr>
          </a:p>
        </p:txBody>
      </p:sp>
      <p:sp>
        <p:nvSpPr>
          <p:cNvPr id="13" name="ZoneTexte 12">
            <a:extLst>
              <a:ext uri="{FF2B5EF4-FFF2-40B4-BE49-F238E27FC236}">
                <a16:creationId xmlns:a16="http://schemas.microsoft.com/office/drawing/2014/main" id="{CF042C60-1319-F4EF-BEDA-1F7C9C49865E}"/>
              </a:ext>
            </a:extLst>
          </p:cNvPr>
          <p:cNvSpPr txBox="1"/>
          <p:nvPr/>
        </p:nvSpPr>
        <p:spPr>
          <a:xfrm>
            <a:off x="10596880" y="349490"/>
            <a:ext cx="1168400" cy="646331"/>
          </a:xfrm>
          <a:prstGeom prst="rect">
            <a:avLst/>
          </a:prstGeom>
          <a:noFill/>
        </p:spPr>
        <p:txBody>
          <a:bodyPr wrap="square" rtlCol="0">
            <a:spAutoFit/>
          </a:bodyPr>
          <a:lstStyle/>
          <a:p>
            <a:r>
              <a:rPr lang="fr-FR"/>
              <a:t>21/05</a:t>
            </a:r>
            <a:r>
              <a:rPr lang="fr-FR" noProof="0">
                <a:effectLst/>
              </a:rPr>
              <a:t>/25</a:t>
            </a:r>
          </a:p>
          <a:p>
            <a:endParaRPr lang="fr-FR" noProof="0"/>
          </a:p>
        </p:txBody>
      </p:sp>
      <p:pic>
        <p:nvPicPr>
          <p:cNvPr id="6" name="Picture 2">
            <a:extLst>
              <a:ext uri="{FF2B5EF4-FFF2-40B4-BE49-F238E27FC236}">
                <a16:creationId xmlns:a16="http://schemas.microsoft.com/office/drawing/2014/main" id="{EA738EF6-D83A-D116-6560-CDF4F0059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890" y="2053730"/>
            <a:ext cx="6373459" cy="371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094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7E930-6E3F-D3BB-BB01-B8603785BAFA}"/>
              </a:ext>
            </a:extLst>
          </p:cNvPr>
          <p:cNvSpPr>
            <a:spLocks noGrp="1"/>
          </p:cNvSpPr>
          <p:nvPr>
            <p:ph type="title"/>
          </p:nvPr>
        </p:nvSpPr>
        <p:spPr/>
        <p:txBody>
          <a:bodyPr/>
          <a:lstStyle/>
          <a:p>
            <a:r>
              <a:rPr lang="fr-FR" noProof="0"/>
              <a:t>Télécommunication</a:t>
            </a:r>
          </a:p>
        </p:txBody>
      </p:sp>
      <p:pic>
        <p:nvPicPr>
          <p:cNvPr id="3" name="Picture 2">
            <a:extLst>
              <a:ext uri="{FF2B5EF4-FFF2-40B4-BE49-F238E27FC236}">
                <a16:creationId xmlns:a16="http://schemas.microsoft.com/office/drawing/2014/main" id="{33AE27CD-1EAF-413D-ADF1-B08912D8CF62}"/>
              </a:ext>
            </a:extLst>
          </p:cNvPr>
          <p:cNvPicPr>
            <a:picLocks noChangeAspect="1"/>
          </p:cNvPicPr>
          <p:nvPr/>
        </p:nvPicPr>
        <p:blipFill>
          <a:blip r:embed="rId3"/>
          <a:stretch>
            <a:fillRect/>
          </a:stretch>
        </p:blipFill>
        <p:spPr>
          <a:xfrm>
            <a:off x="1763949" y="2312843"/>
            <a:ext cx="8664097" cy="703408"/>
          </a:xfrm>
          <a:prstGeom prst="rect">
            <a:avLst/>
          </a:prstGeom>
        </p:spPr>
      </p:pic>
      <p:sp>
        <p:nvSpPr>
          <p:cNvPr id="4" name="TextBox 3">
            <a:extLst>
              <a:ext uri="{FF2B5EF4-FFF2-40B4-BE49-F238E27FC236}">
                <a16:creationId xmlns:a16="http://schemas.microsoft.com/office/drawing/2014/main" id="{F50F3EC0-6081-437E-6D9A-6A997D651A77}"/>
              </a:ext>
            </a:extLst>
          </p:cNvPr>
          <p:cNvSpPr txBox="1"/>
          <p:nvPr/>
        </p:nvSpPr>
        <p:spPr>
          <a:xfrm>
            <a:off x="3962849" y="1734833"/>
            <a:ext cx="4266296" cy="584775"/>
          </a:xfrm>
          <a:prstGeom prst="rect">
            <a:avLst/>
          </a:prstGeom>
          <a:noFill/>
        </p:spPr>
        <p:txBody>
          <a:bodyPr wrap="none" rtlCol="0">
            <a:spAutoFit/>
          </a:bodyPr>
          <a:lstStyle/>
          <a:p>
            <a:r>
              <a:rPr lang="fr-FR" sz="3200" noProof="0"/>
              <a:t>Modulation FSK binaire</a:t>
            </a:r>
          </a:p>
        </p:txBody>
      </p:sp>
      <p:sp>
        <p:nvSpPr>
          <p:cNvPr id="6" name="TextBox 5">
            <a:extLst>
              <a:ext uri="{FF2B5EF4-FFF2-40B4-BE49-F238E27FC236}">
                <a16:creationId xmlns:a16="http://schemas.microsoft.com/office/drawing/2014/main" id="{8179582E-CF85-6333-E5E2-871680034D02}"/>
              </a:ext>
            </a:extLst>
          </p:cNvPr>
          <p:cNvSpPr txBox="1"/>
          <p:nvPr/>
        </p:nvSpPr>
        <p:spPr>
          <a:xfrm>
            <a:off x="3391573" y="3256975"/>
            <a:ext cx="5408853" cy="584775"/>
          </a:xfrm>
          <a:prstGeom prst="rect">
            <a:avLst/>
          </a:prstGeom>
          <a:noFill/>
        </p:spPr>
        <p:txBody>
          <a:bodyPr wrap="none" rtlCol="0">
            <a:spAutoFit/>
          </a:bodyPr>
          <a:lstStyle/>
          <a:p>
            <a:r>
              <a:rPr lang="fr-FR" sz="3200" noProof="0"/>
              <a:t>Démodulation par corrélation</a:t>
            </a:r>
          </a:p>
        </p:txBody>
      </p:sp>
      <p:pic>
        <p:nvPicPr>
          <p:cNvPr id="5" name="Picture 4">
            <a:extLst>
              <a:ext uri="{FF2B5EF4-FFF2-40B4-BE49-F238E27FC236}">
                <a16:creationId xmlns:a16="http://schemas.microsoft.com/office/drawing/2014/main" id="{726D0FD1-6EE5-843B-5DD5-691C66BE047C}"/>
              </a:ext>
            </a:extLst>
          </p:cNvPr>
          <p:cNvPicPr>
            <a:picLocks noChangeAspect="1"/>
          </p:cNvPicPr>
          <p:nvPr/>
        </p:nvPicPr>
        <p:blipFill>
          <a:blip r:embed="rId4"/>
          <a:stretch>
            <a:fillRect/>
          </a:stretch>
        </p:blipFill>
        <p:spPr>
          <a:xfrm>
            <a:off x="8122869" y="5478065"/>
            <a:ext cx="2241112" cy="842143"/>
          </a:xfrm>
          <a:prstGeom prst="rect">
            <a:avLst/>
          </a:prstGeom>
        </p:spPr>
      </p:pic>
      <p:sp>
        <p:nvSpPr>
          <p:cNvPr id="8" name="TextBox 7">
            <a:extLst>
              <a:ext uri="{FF2B5EF4-FFF2-40B4-BE49-F238E27FC236}">
                <a16:creationId xmlns:a16="http://schemas.microsoft.com/office/drawing/2014/main" id="{D69670FA-852D-3FC4-8E41-46D25D7278BD}"/>
              </a:ext>
            </a:extLst>
          </p:cNvPr>
          <p:cNvSpPr txBox="1"/>
          <p:nvPr/>
        </p:nvSpPr>
        <p:spPr>
          <a:xfrm>
            <a:off x="495973" y="5668305"/>
            <a:ext cx="7626896" cy="461665"/>
          </a:xfrm>
          <a:prstGeom prst="rect">
            <a:avLst/>
          </a:prstGeom>
          <a:noFill/>
        </p:spPr>
        <p:txBody>
          <a:bodyPr wrap="none" rtlCol="0">
            <a:spAutoFit/>
          </a:bodyPr>
          <a:lstStyle/>
          <a:p>
            <a:r>
              <a:rPr lang="fr-FR" sz="2400" noProof="0"/>
              <a:t>Condition sur la durée du symbole pour l’orthogonalité :</a:t>
            </a:r>
          </a:p>
        </p:txBody>
      </p:sp>
      <p:sp>
        <p:nvSpPr>
          <p:cNvPr id="9" name="Slide Number Placeholder 8">
            <a:extLst>
              <a:ext uri="{FF2B5EF4-FFF2-40B4-BE49-F238E27FC236}">
                <a16:creationId xmlns:a16="http://schemas.microsoft.com/office/drawing/2014/main" id="{857CA5CA-1170-CFEE-ABCD-6FAE0C59AABB}"/>
              </a:ext>
            </a:extLst>
          </p:cNvPr>
          <p:cNvSpPr>
            <a:spLocks noGrp="1"/>
          </p:cNvSpPr>
          <p:nvPr>
            <p:ph type="sldNum" sz="quarter" idx="12"/>
          </p:nvPr>
        </p:nvSpPr>
        <p:spPr/>
        <p:txBody>
          <a:bodyPr/>
          <a:lstStyle/>
          <a:p>
            <a:fld id="{00E11DDB-913A-0547-951E-73E59C5AF06F}" type="slidenum">
              <a:rPr lang="fr-FR" noProof="0" smtClean="0"/>
              <a:t>10</a:t>
            </a:fld>
            <a:endParaRPr lang="fr-FR" noProof="0"/>
          </a:p>
        </p:txBody>
      </p:sp>
      <p:pic>
        <p:nvPicPr>
          <p:cNvPr id="10" name="Picture 9">
            <a:extLst>
              <a:ext uri="{FF2B5EF4-FFF2-40B4-BE49-F238E27FC236}">
                <a16:creationId xmlns:a16="http://schemas.microsoft.com/office/drawing/2014/main" id="{30BEC18E-994D-4D08-73EB-DB4356F9A7E1}"/>
              </a:ext>
            </a:extLst>
          </p:cNvPr>
          <p:cNvPicPr>
            <a:picLocks noChangeAspect="1"/>
          </p:cNvPicPr>
          <p:nvPr/>
        </p:nvPicPr>
        <p:blipFill>
          <a:blip r:embed="rId5"/>
          <a:stretch>
            <a:fillRect/>
          </a:stretch>
        </p:blipFill>
        <p:spPr>
          <a:xfrm>
            <a:off x="2209800" y="3770826"/>
            <a:ext cx="7772400" cy="1517001"/>
          </a:xfrm>
          <a:prstGeom prst="rect">
            <a:avLst/>
          </a:prstGeom>
        </p:spPr>
      </p:pic>
    </p:spTree>
    <p:extLst>
      <p:ext uri="{BB962C8B-B14F-4D97-AF65-F5344CB8AC3E}">
        <p14:creationId xmlns:p14="http://schemas.microsoft.com/office/powerpoint/2010/main" val="1932653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253F-119E-EB31-663A-035C9B36F1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172B9-970E-005C-17C3-1AFF3741B817}"/>
              </a:ext>
            </a:extLst>
          </p:cNvPr>
          <p:cNvSpPr>
            <a:spLocks noGrp="1"/>
          </p:cNvSpPr>
          <p:nvPr>
            <p:ph type="title"/>
          </p:nvPr>
        </p:nvSpPr>
        <p:spPr/>
        <p:txBody>
          <a:bodyPr/>
          <a:lstStyle/>
          <a:p>
            <a:r>
              <a:rPr lang="fr-FR" noProof="0"/>
              <a:t>Corrélation sur </a:t>
            </a:r>
            <a:r>
              <a:rPr lang="fr-FR" noProof="0" err="1"/>
              <a:t>dsPIC</a:t>
            </a:r>
            <a:endParaRPr lang="fr-FR" noProof="0"/>
          </a:p>
        </p:txBody>
      </p:sp>
      <p:sp>
        <p:nvSpPr>
          <p:cNvPr id="3" name="TextBox 2">
            <a:extLst>
              <a:ext uri="{FF2B5EF4-FFF2-40B4-BE49-F238E27FC236}">
                <a16:creationId xmlns:a16="http://schemas.microsoft.com/office/drawing/2014/main" id="{5B62DD6B-EC1D-FD09-11FD-F0B7F2631174}"/>
              </a:ext>
            </a:extLst>
          </p:cNvPr>
          <p:cNvSpPr txBox="1"/>
          <p:nvPr/>
        </p:nvSpPr>
        <p:spPr>
          <a:xfrm>
            <a:off x="838200" y="1744173"/>
            <a:ext cx="4915448" cy="461665"/>
          </a:xfrm>
          <a:prstGeom prst="rect">
            <a:avLst/>
          </a:prstGeom>
          <a:noFill/>
        </p:spPr>
        <p:txBody>
          <a:bodyPr wrap="none" rtlCol="0">
            <a:spAutoFit/>
          </a:bodyPr>
          <a:lstStyle/>
          <a:p>
            <a:r>
              <a:rPr lang="fr-FR" sz="2400" noProof="0"/>
              <a:t>Pas de circuits pour </a:t>
            </a:r>
            <a:r>
              <a:rPr lang="fr-FR" sz="2400" noProof="0" err="1"/>
              <a:t>float</a:t>
            </a:r>
            <a:r>
              <a:rPr lang="fr-FR" sz="2400" noProof="0"/>
              <a:t> dans l’ALU</a:t>
            </a:r>
          </a:p>
        </p:txBody>
      </p:sp>
      <p:sp>
        <p:nvSpPr>
          <p:cNvPr id="4" name="TextBox 3">
            <a:extLst>
              <a:ext uri="{FF2B5EF4-FFF2-40B4-BE49-F238E27FC236}">
                <a16:creationId xmlns:a16="http://schemas.microsoft.com/office/drawing/2014/main" id="{A61F4BCB-D88D-B999-4C50-3DFD214D41BE}"/>
              </a:ext>
            </a:extLst>
          </p:cNvPr>
          <p:cNvSpPr txBox="1"/>
          <p:nvPr/>
        </p:nvSpPr>
        <p:spPr>
          <a:xfrm>
            <a:off x="6949966" y="1744173"/>
            <a:ext cx="3400098" cy="461665"/>
          </a:xfrm>
          <a:prstGeom prst="rect">
            <a:avLst/>
          </a:prstGeom>
          <a:noFill/>
        </p:spPr>
        <p:txBody>
          <a:bodyPr wrap="none" rtlCol="0">
            <a:spAutoFit/>
          </a:bodyPr>
          <a:lstStyle/>
          <a:p>
            <a:r>
              <a:rPr lang="fr-FR" sz="2400" noProof="0"/>
              <a:t>Utilisation de virgule fixe</a:t>
            </a:r>
          </a:p>
        </p:txBody>
      </p:sp>
      <p:cxnSp>
        <p:nvCxnSpPr>
          <p:cNvPr id="7" name="Straight Arrow Connector 6">
            <a:extLst>
              <a:ext uri="{FF2B5EF4-FFF2-40B4-BE49-F238E27FC236}">
                <a16:creationId xmlns:a16="http://schemas.microsoft.com/office/drawing/2014/main" id="{16725AB6-A033-9380-BDFF-AB44EBB97F24}"/>
              </a:ext>
            </a:extLst>
          </p:cNvPr>
          <p:cNvCxnSpPr>
            <a:stCxn id="3" idx="3"/>
            <a:endCxn id="4" idx="1"/>
          </p:cNvCxnSpPr>
          <p:nvPr/>
        </p:nvCxnSpPr>
        <p:spPr>
          <a:xfrm>
            <a:off x="5753648" y="1975006"/>
            <a:ext cx="1196318"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2842ACD-AACD-8800-324B-D93B882E8A93}"/>
              </a:ext>
            </a:extLst>
          </p:cNvPr>
          <p:cNvPicPr>
            <a:picLocks noChangeAspect="1"/>
          </p:cNvPicPr>
          <p:nvPr/>
        </p:nvPicPr>
        <p:blipFill>
          <a:blip r:embed="rId3"/>
          <a:stretch>
            <a:fillRect/>
          </a:stretch>
        </p:blipFill>
        <p:spPr>
          <a:xfrm>
            <a:off x="6586251" y="3382604"/>
            <a:ext cx="4509445" cy="909421"/>
          </a:xfrm>
          <a:prstGeom prst="rect">
            <a:avLst/>
          </a:prstGeom>
        </p:spPr>
      </p:pic>
      <p:sp>
        <p:nvSpPr>
          <p:cNvPr id="15" name="TextBox 14">
            <a:extLst>
              <a:ext uri="{FF2B5EF4-FFF2-40B4-BE49-F238E27FC236}">
                <a16:creationId xmlns:a16="http://schemas.microsoft.com/office/drawing/2014/main" id="{59432875-8732-999A-4F42-F9A045CA29C4}"/>
              </a:ext>
            </a:extLst>
          </p:cNvPr>
          <p:cNvSpPr txBox="1"/>
          <p:nvPr/>
        </p:nvSpPr>
        <p:spPr>
          <a:xfrm>
            <a:off x="7148829" y="4945571"/>
            <a:ext cx="3387274" cy="523220"/>
          </a:xfrm>
          <a:prstGeom prst="rect">
            <a:avLst/>
          </a:prstGeom>
          <a:noFill/>
        </p:spPr>
        <p:txBody>
          <a:bodyPr wrap="none" rtlCol="0">
            <a:spAutoFit/>
          </a:bodyPr>
          <a:lstStyle/>
          <a:p>
            <a:r>
              <a:rPr lang="fr-FR" sz="2800" noProof="0"/>
              <a:t>Pour éviter l’</a:t>
            </a:r>
            <a:r>
              <a:rPr lang="fr-FR" sz="2800" noProof="0" err="1"/>
              <a:t>overflow</a:t>
            </a:r>
            <a:endParaRPr lang="fr-FR" sz="2800" noProof="0"/>
          </a:p>
        </p:txBody>
      </p:sp>
      <p:sp>
        <p:nvSpPr>
          <p:cNvPr id="17" name="Slide Number Placeholder 16">
            <a:extLst>
              <a:ext uri="{FF2B5EF4-FFF2-40B4-BE49-F238E27FC236}">
                <a16:creationId xmlns:a16="http://schemas.microsoft.com/office/drawing/2014/main" id="{3C07FD7C-BD54-8728-D7D6-6C4A5C3D9914}"/>
              </a:ext>
            </a:extLst>
          </p:cNvPr>
          <p:cNvSpPr>
            <a:spLocks noGrp="1"/>
          </p:cNvSpPr>
          <p:nvPr>
            <p:ph type="sldNum" sz="quarter" idx="12"/>
          </p:nvPr>
        </p:nvSpPr>
        <p:spPr/>
        <p:txBody>
          <a:bodyPr/>
          <a:lstStyle/>
          <a:p>
            <a:fld id="{00E11DDB-913A-0547-951E-73E59C5AF06F}" type="slidenum">
              <a:rPr lang="fr-FR" noProof="0" smtClean="0"/>
              <a:t>11</a:t>
            </a:fld>
            <a:endParaRPr lang="fr-FR" noProof="0"/>
          </a:p>
        </p:txBody>
      </p:sp>
      <p:pic>
        <p:nvPicPr>
          <p:cNvPr id="11" name="Picture 10">
            <a:extLst>
              <a:ext uri="{FF2B5EF4-FFF2-40B4-BE49-F238E27FC236}">
                <a16:creationId xmlns:a16="http://schemas.microsoft.com/office/drawing/2014/main" id="{90138632-B529-FF27-6BE3-74CC106FA35A}"/>
              </a:ext>
            </a:extLst>
          </p:cNvPr>
          <p:cNvPicPr>
            <a:picLocks noChangeAspect="1"/>
          </p:cNvPicPr>
          <p:nvPr/>
        </p:nvPicPr>
        <p:blipFill>
          <a:blip r:embed="rId4"/>
          <a:stretch>
            <a:fillRect/>
          </a:stretch>
        </p:blipFill>
        <p:spPr>
          <a:xfrm>
            <a:off x="515420" y="2571263"/>
            <a:ext cx="5105599" cy="4139516"/>
          </a:xfrm>
          <a:prstGeom prst="rect">
            <a:avLst/>
          </a:prstGeom>
        </p:spPr>
      </p:pic>
    </p:spTree>
    <p:extLst>
      <p:ext uri="{BB962C8B-B14F-4D97-AF65-F5344CB8AC3E}">
        <p14:creationId xmlns:p14="http://schemas.microsoft.com/office/powerpoint/2010/main" val="1641793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2DCA-9091-B71B-DF74-B14B582432DF}"/>
              </a:ext>
            </a:extLst>
          </p:cNvPr>
          <p:cNvSpPr>
            <a:spLocks noGrp="1"/>
          </p:cNvSpPr>
          <p:nvPr>
            <p:ph type="title"/>
          </p:nvPr>
        </p:nvSpPr>
        <p:spPr/>
        <p:txBody>
          <a:bodyPr/>
          <a:lstStyle/>
          <a:p>
            <a:r>
              <a:rPr lang="fr-FR" noProof="0"/>
              <a:t>Sélectivité fréquentielle</a:t>
            </a:r>
          </a:p>
        </p:txBody>
      </p:sp>
      <p:sp>
        <p:nvSpPr>
          <p:cNvPr id="5" name="Slide Number Placeholder 4">
            <a:extLst>
              <a:ext uri="{FF2B5EF4-FFF2-40B4-BE49-F238E27FC236}">
                <a16:creationId xmlns:a16="http://schemas.microsoft.com/office/drawing/2014/main" id="{7E104109-B977-2237-D2E1-170AEE05B4E0}"/>
              </a:ext>
            </a:extLst>
          </p:cNvPr>
          <p:cNvSpPr>
            <a:spLocks noGrp="1"/>
          </p:cNvSpPr>
          <p:nvPr>
            <p:ph type="sldNum" sz="quarter" idx="12"/>
          </p:nvPr>
        </p:nvSpPr>
        <p:spPr>
          <a:xfrm>
            <a:off x="8618415" y="6356350"/>
            <a:ext cx="2743200" cy="365125"/>
          </a:xfrm>
        </p:spPr>
        <p:txBody>
          <a:bodyPr/>
          <a:lstStyle/>
          <a:p>
            <a:fld id="{00E11DDB-913A-0547-951E-73E59C5AF06F}" type="slidenum">
              <a:rPr lang="fr-FR" noProof="0" smtClean="0"/>
              <a:t>12</a:t>
            </a:fld>
            <a:endParaRPr lang="fr-FR" noProof="0"/>
          </a:p>
        </p:txBody>
      </p:sp>
      <p:pic>
        <p:nvPicPr>
          <p:cNvPr id="6" name="Picture 5">
            <a:extLst>
              <a:ext uri="{FF2B5EF4-FFF2-40B4-BE49-F238E27FC236}">
                <a16:creationId xmlns:a16="http://schemas.microsoft.com/office/drawing/2014/main" id="{2F3D6A1F-09C2-7578-471F-8742BD75B03F}"/>
              </a:ext>
            </a:extLst>
          </p:cNvPr>
          <p:cNvPicPr>
            <a:picLocks noChangeAspect="1"/>
          </p:cNvPicPr>
          <p:nvPr/>
        </p:nvPicPr>
        <p:blipFill>
          <a:blip r:embed="rId3"/>
          <a:stretch>
            <a:fillRect/>
          </a:stretch>
        </p:blipFill>
        <p:spPr>
          <a:xfrm>
            <a:off x="418839" y="1438129"/>
            <a:ext cx="7049814" cy="5283346"/>
          </a:xfrm>
          <a:prstGeom prst="rect">
            <a:avLst/>
          </a:prstGeom>
        </p:spPr>
      </p:pic>
      <p:sp>
        <p:nvSpPr>
          <p:cNvPr id="8" name="TextBox 7">
            <a:extLst>
              <a:ext uri="{FF2B5EF4-FFF2-40B4-BE49-F238E27FC236}">
                <a16:creationId xmlns:a16="http://schemas.microsoft.com/office/drawing/2014/main" id="{1AFFE96B-76BC-4152-0A0C-A555F782B325}"/>
              </a:ext>
            </a:extLst>
          </p:cNvPr>
          <p:cNvSpPr txBox="1"/>
          <p:nvPr/>
        </p:nvSpPr>
        <p:spPr>
          <a:xfrm>
            <a:off x="8242477" y="4870295"/>
            <a:ext cx="2974689" cy="830997"/>
          </a:xfrm>
          <a:prstGeom prst="rect">
            <a:avLst/>
          </a:prstGeom>
          <a:noFill/>
        </p:spPr>
        <p:txBody>
          <a:bodyPr wrap="square" rtlCol="0">
            <a:spAutoFit/>
          </a:bodyPr>
          <a:lstStyle/>
          <a:p>
            <a:pPr algn="ctr"/>
            <a:r>
              <a:rPr lang="fr-FR" sz="2400" noProof="0"/>
              <a:t>Annulation complète à 800 Hz</a:t>
            </a:r>
          </a:p>
        </p:txBody>
      </p:sp>
      <p:sp>
        <p:nvSpPr>
          <p:cNvPr id="9" name="TextBox 8">
            <a:extLst>
              <a:ext uri="{FF2B5EF4-FFF2-40B4-BE49-F238E27FC236}">
                <a16:creationId xmlns:a16="http://schemas.microsoft.com/office/drawing/2014/main" id="{9180AA6C-6B9C-A072-D347-9D191C0CFA25}"/>
              </a:ext>
            </a:extLst>
          </p:cNvPr>
          <p:cNvSpPr txBox="1"/>
          <p:nvPr/>
        </p:nvSpPr>
        <p:spPr>
          <a:xfrm>
            <a:off x="7908905" y="3401992"/>
            <a:ext cx="3641834" cy="830997"/>
          </a:xfrm>
          <a:prstGeom prst="rect">
            <a:avLst/>
          </a:prstGeom>
          <a:noFill/>
        </p:spPr>
        <p:txBody>
          <a:bodyPr wrap="square" rtlCol="0">
            <a:spAutoFit/>
          </a:bodyPr>
          <a:lstStyle/>
          <a:p>
            <a:pPr algn="ctr"/>
            <a:r>
              <a:rPr lang="fr-FR" sz="2400" noProof="0"/>
              <a:t>Condition d’orthogonalité  respectée</a:t>
            </a:r>
            <a:endParaRPr lang="fr-FR" noProof="0"/>
          </a:p>
        </p:txBody>
      </p:sp>
      <p:cxnSp>
        <p:nvCxnSpPr>
          <p:cNvPr id="11" name="Straight Arrow Connector 10">
            <a:extLst>
              <a:ext uri="{FF2B5EF4-FFF2-40B4-BE49-F238E27FC236}">
                <a16:creationId xmlns:a16="http://schemas.microsoft.com/office/drawing/2014/main" id="{164079BE-DA08-AAB2-511B-D80C3A9B307E}"/>
              </a:ext>
            </a:extLst>
          </p:cNvPr>
          <p:cNvCxnSpPr>
            <a:stCxn id="9" idx="2"/>
            <a:endCxn id="8" idx="0"/>
          </p:cNvCxnSpPr>
          <p:nvPr/>
        </p:nvCxnSpPr>
        <p:spPr>
          <a:xfrm>
            <a:off x="9729822" y="4232989"/>
            <a:ext cx="0" cy="63730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E551372-F4A4-8547-96B8-FDE8A20C23E2}"/>
              </a:ext>
            </a:extLst>
          </p:cNvPr>
          <p:cNvPicPr>
            <a:picLocks noChangeAspect="1"/>
          </p:cNvPicPr>
          <p:nvPr/>
        </p:nvPicPr>
        <p:blipFill>
          <a:blip r:embed="rId4"/>
          <a:stretch>
            <a:fillRect/>
          </a:stretch>
        </p:blipFill>
        <p:spPr>
          <a:xfrm>
            <a:off x="8199317" y="1156708"/>
            <a:ext cx="3061007" cy="2110240"/>
          </a:xfrm>
          <a:prstGeom prst="rect">
            <a:avLst/>
          </a:prstGeom>
        </p:spPr>
      </p:pic>
    </p:spTree>
    <p:extLst>
      <p:ext uri="{BB962C8B-B14F-4D97-AF65-F5344CB8AC3E}">
        <p14:creationId xmlns:p14="http://schemas.microsoft.com/office/powerpoint/2010/main" val="1890310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622A-2845-03EF-E88F-8857383512BE}"/>
              </a:ext>
            </a:extLst>
          </p:cNvPr>
          <p:cNvSpPr>
            <a:spLocks noGrp="1"/>
          </p:cNvSpPr>
          <p:nvPr>
            <p:ph type="title"/>
          </p:nvPr>
        </p:nvSpPr>
        <p:spPr/>
        <p:txBody>
          <a:bodyPr/>
          <a:lstStyle/>
          <a:p>
            <a:r>
              <a:rPr lang="fr-FR" noProof="0"/>
              <a:t>Détection du début et synchronisation</a:t>
            </a:r>
          </a:p>
        </p:txBody>
      </p:sp>
      <p:sp>
        <p:nvSpPr>
          <p:cNvPr id="4" name="Slide Number Placeholder 3">
            <a:extLst>
              <a:ext uri="{FF2B5EF4-FFF2-40B4-BE49-F238E27FC236}">
                <a16:creationId xmlns:a16="http://schemas.microsoft.com/office/drawing/2014/main" id="{F8820B29-0865-D38E-0772-50DA62F8EA9E}"/>
              </a:ext>
            </a:extLst>
          </p:cNvPr>
          <p:cNvSpPr>
            <a:spLocks noGrp="1"/>
          </p:cNvSpPr>
          <p:nvPr>
            <p:ph type="sldNum" sz="quarter" idx="12"/>
          </p:nvPr>
        </p:nvSpPr>
        <p:spPr/>
        <p:txBody>
          <a:bodyPr/>
          <a:lstStyle/>
          <a:p>
            <a:fld id="{00E11DDB-913A-0547-951E-73E59C5AF06F}" type="slidenum">
              <a:rPr lang="fr-FR" noProof="0" smtClean="0"/>
              <a:t>13</a:t>
            </a:fld>
            <a:endParaRPr lang="fr-FR" noProof="0"/>
          </a:p>
        </p:txBody>
      </p:sp>
      <p:pic>
        <p:nvPicPr>
          <p:cNvPr id="6" name="Picture 5" descr="A diagram of a sound wave&#10;&#10;AI-generated content may be incorrect.">
            <a:extLst>
              <a:ext uri="{FF2B5EF4-FFF2-40B4-BE49-F238E27FC236}">
                <a16:creationId xmlns:a16="http://schemas.microsoft.com/office/drawing/2014/main" id="{C774E86A-D082-F243-9FAD-AD4A8AC13AF9}"/>
              </a:ext>
            </a:extLst>
          </p:cNvPr>
          <p:cNvPicPr>
            <a:picLocks noChangeAspect="1"/>
          </p:cNvPicPr>
          <p:nvPr/>
        </p:nvPicPr>
        <p:blipFill>
          <a:blip r:embed="rId3"/>
          <a:stretch>
            <a:fillRect/>
          </a:stretch>
        </p:blipFill>
        <p:spPr>
          <a:xfrm>
            <a:off x="352045" y="1586543"/>
            <a:ext cx="6458712" cy="5028569"/>
          </a:xfrm>
          <a:prstGeom prst="rect">
            <a:avLst/>
          </a:prstGeom>
        </p:spPr>
      </p:pic>
      <p:pic>
        <p:nvPicPr>
          <p:cNvPr id="5" name="Picture 4">
            <a:extLst>
              <a:ext uri="{FF2B5EF4-FFF2-40B4-BE49-F238E27FC236}">
                <a16:creationId xmlns:a16="http://schemas.microsoft.com/office/drawing/2014/main" id="{6341123F-E7F2-266A-474B-10272D6A3BD0}"/>
              </a:ext>
            </a:extLst>
          </p:cNvPr>
          <p:cNvPicPr>
            <a:picLocks noChangeAspect="1"/>
          </p:cNvPicPr>
          <p:nvPr/>
        </p:nvPicPr>
        <p:blipFill>
          <a:blip r:embed="rId4"/>
          <a:stretch>
            <a:fillRect/>
          </a:stretch>
        </p:blipFill>
        <p:spPr>
          <a:xfrm>
            <a:off x="7688705" y="2558498"/>
            <a:ext cx="3263900" cy="2463800"/>
          </a:xfrm>
          <a:prstGeom prst="rect">
            <a:avLst/>
          </a:prstGeom>
        </p:spPr>
      </p:pic>
      <p:sp>
        <p:nvSpPr>
          <p:cNvPr id="8" name="TextBox 7">
            <a:extLst>
              <a:ext uri="{FF2B5EF4-FFF2-40B4-BE49-F238E27FC236}">
                <a16:creationId xmlns:a16="http://schemas.microsoft.com/office/drawing/2014/main" id="{B3154461-9EA8-7FF4-1F2F-09CE45B2BA7A}"/>
              </a:ext>
            </a:extLst>
          </p:cNvPr>
          <p:cNvSpPr txBox="1"/>
          <p:nvPr/>
        </p:nvSpPr>
        <p:spPr>
          <a:xfrm>
            <a:off x="8862035" y="5026874"/>
            <a:ext cx="917239" cy="461665"/>
          </a:xfrm>
          <a:prstGeom prst="rect">
            <a:avLst/>
          </a:prstGeom>
          <a:noFill/>
        </p:spPr>
        <p:txBody>
          <a:bodyPr wrap="none" rtlCol="0">
            <a:spAutoFit/>
          </a:bodyPr>
          <a:lstStyle/>
          <a:p>
            <a:r>
              <a:rPr lang="en-GB" sz="2400"/>
              <a:t>Chirp</a:t>
            </a:r>
            <a:endParaRPr lang="en-GB"/>
          </a:p>
        </p:txBody>
      </p:sp>
    </p:spTree>
    <p:extLst>
      <p:ext uri="{BB962C8B-B14F-4D97-AF65-F5344CB8AC3E}">
        <p14:creationId xmlns:p14="http://schemas.microsoft.com/office/powerpoint/2010/main" val="4247099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DDE4-45E2-35DE-3506-65FDA72FFCE6}"/>
              </a:ext>
            </a:extLst>
          </p:cNvPr>
          <p:cNvSpPr>
            <a:spLocks noGrp="1"/>
          </p:cNvSpPr>
          <p:nvPr>
            <p:ph type="title"/>
          </p:nvPr>
        </p:nvSpPr>
        <p:spPr/>
        <p:txBody>
          <a:bodyPr/>
          <a:lstStyle/>
          <a:p>
            <a:r>
              <a:rPr lang="en-GB"/>
              <a:t>Performance</a:t>
            </a:r>
          </a:p>
        </p:txBody>
      </p:sp>
      <p:sp>
        <p:nvSpPr>
          <p:cNvPr id="4" name="Slide Number Placeholder 3">
            <a:extLst>
              <a:ext uri="{FF2B5EF4-FFF2-40B4-BE49-F238E27FC236}">
                <a16:creationId xmlns:a16="http://schemas.microsoft.com/office/drawing/2014/main" id="{BD3D1DA2-3377-B898-2321-26128E2D47E5}"/>
              </a:ext>
            </a:extLst>
          </p:cNvPr>
          <p:cNvSpPr>
            <a:spLocks noGrp="1"/>
          </p:cNvSpPr>
          <p:nvPr>
            <p:ph type="sldNum" sz="quarter" idx="12"/>
          </p:nvPr>
        </p:nvSpPr>
        <p:spPr/>
        <p:txBody>
          <a:bodyPr/>
          <a:lstStyle/>
          <a:p>
            <a:fld id="{00E11DDB-913A-0547-951E-73E59C5AF06F}" type="slidenum">
              <a:rPr lang="en-GB" smtClean="0"/>
              <a:t>14</a:t>
            </a:fld>
            <a:endParaRPr lang="en-GB"/>
          </a:p>
        </p:txBody>
      </p:sp>
      <p:sp>
        <p:nvSpPr>
          <p:cNvPr id="5" name="TextBox 4">
            <a:extLst>
              <a:ext uri="{FF2B5EF4-FFF2-40B4-BE49-F238E27FC236}">
                <a16:creationId xmlns:a16="http://schemas.microsoft.com/office/drawing/2014/main" id="{3A27097C-FA44-8739-0F2A-58AB79BD8A4E}"/>
              </a:ext>
            </a:extLst>
          </p:cNvPr>
          <p:cNvSpPr txBox="1"/>
          <p:nvPr/>
        </p:nvSpPr>
        <p:spPr>
          <a:xfrm>
            <a:off x="1918892" y="2060942"/>
            <a:ext cx="8354210" cy="523220"/>
          </a:xfrm>
          <a:prstGeom prst="rect">
            <a:avLst/>
          </a:prstGeom>
          <a:noFill/>
        </p:spPr>
        <p:txBody>
          <a:bodyPr wrap="none" rtlCol="0">
            <a:spAutoFit/>
          </a:bodyPr>
          <a:lstStyle/>
          <a:p>
            <a:r>
              <a:rPr lang="fr-FR" sz="2800" noProof="0"/>
              <a:t>8 cycles d’horloges</a:t>
            </a:r>
            <a:r>
              <a:rPr lang="fr-FR" sz="2800"/>
              <a:t> (5000 échantillons/ms @ 40MHz)</a:t>
            </a:r>
            <a:endParaRPr lang="fr-FR" sz="2800" noProof="0" dirty="0"/>
          </a:p>
        </p:txBody>
      </p:sp>
      <p:sp>
        <p:nvSpPr>
          <p:cNvPr id="7" name="TextBox 6">
            <a:extLst>
              <a:ext uri="{FF2B5EF4-FFF2-40B4-BE49-F238E27FC236}">
                <a16:creationId xmlns:a16="http://schemas.microsoft.com/office/drawing/2014/main" id="{F94A5712-FB63-A29F-6FFC-3061DBB1ADB0}"/>
              </a:ext>
            </a:extLst>
          </p:cNvPr>
          <p:cNvSpPr txBox="1"/>
          <p:nvPr/>
        </p:nvSpPr>
        <p:spPr>
          <a:xfrm>
            <a:off x="3095357" y="5361326"/>
            <a:ext cx="6001283" cy="954107"/>
          </a:xfrm>
          <a:prstGeom prst="rect">
            <a:avLst/>
          </a:prstGeom>
          <a:noFill/>
        </p:spPr>
        <p:txBody>
          <a:bodyPr wrap="square" rtlCol="0">
            <a:spAutoFit/>
          </a:bodyPr>
          <a:lstStyle/>
          <a:p>
            <a:pPr algn="ctr"/>
            <a:r>
              <a:rPr lang="fr-FR" sz="2800" noProof="0" dirty="0"/>
              <a:t>Détection du début fonctionne jusqu’à au moins 25 m</a:t>
            </a:r>
          </a:p>
        </p:txBody>
      </p:sp>
      <p:sp>
        <p:nvSpPr>
          <p:cNvPr id="13" name="TextBox 12">
            <a:extLst>
              <a:ext uri="{FF2B5EF4-FFF2-40B4-BE49-F238E27FC236}">
                <a16:creationId xmlns:a16="http://schemas.microsoft.com/office/drawing/2014/main" id="{45A5DE83-1234-8C21-34EE-14FE8743803F}"/>
              </a:ext>
            </a:extLst>
          </p:cNvPr>
          <p:cNvSpPr txBox="1"/>
          <p:nvPr/>
        </p:nvSpPr>
        <p:spPr>
          <a:xfrm>
            <a:off x="1715474" y="3477637"/>
            <a:ext cx="8761046" cy="954107"/>
          </a:xfrm>
          <a:prstGeom prst="rect">
            <a:avLst/>
          </a:prstGeom>
          <a:noFill/>
        </p:spPr>
        <p:txBody>
          <a:bodyPr wrap="square" rtlCol="0">
            <a:spAutoFit/>
          </a:bodyPr>
          <a:lstStyle/>
          <a:p>
            <a:pPr algn="ctr"/>
            <a:r>
              <a:rPr lang="fr-FR" sz="2800" noProof="0" dirty="0"/>
              <a:t>Seuil dynamique pour la détection du début avec une </a:t>
            </a:r>
          </a:p>
          <a:p>
            <a:pPr algn="ctr"/>
            <a:r>
              <a:rPr lang="fr-FR" sz="2800" i="1" noProof="0" dirty="0" err="1"/>
              <a:t>Exponential</a:t>
            </a:r>
            <a:r>
              <a:rPr lang="fr-FR" sz="2800" i="1" noProof="0" dirty="0"/>
              <a:t> </a:t>
            </a:r>
            <a:r>
              <a:rPr lang="fr-FR" sz="2800" i="1" noProof="0" dirty="0" err="1"/>
              <a:t>moving</a:t>
            </a:r>
            <a:r>
              <a:rPr lang="fr-FR" sz="2800" i="1" noProof="0" dirty="0"/>
              <a:t>  </a:t>
            </a:r>
            <a:r>
              <a:rPr lang="fr-FR" sz="2800" i="1" noProof="0" dirty="0" err="1"/>
              <a:t>average</a:t>
            </a:r>
            <a:r>
              <a:rPr lang="fr-FR" sz="2800" noProof="0" dirty="0"/>
              <a:t> (EMA)</a:t>
            </a:r>
            <a:endParaRPr lang="fr-FR" i="1" noProof="0" dirty="0"/>
          </a:p>
        </p:txBody>
      </p:sp>
    </p:spTree>
    <p:extLst>
      <p:ext uri="{BB962C8B-B14F-4D97-AF65-F5344CB8AC3E}">
        <p14:creationId xmlns:p14="http://schemas.microsoft.com/office/powerpoint/2010/main" val="787297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1BE736-B3BE-6DA1-5E0E-8F5B61FFA11E}"/>
              </a:ext>
            </a:extLst>
          </p:cNvPr>
          <p:cNvSpPr>
            <a:spLocks noGrp="1"/>
          </p:cNvSpPr>
          <p:nvPr>
            <p:ph type="title"/>
          </p:nvPr>
        </p:nvSpPr>
        <p:spPr>
          <a:xfrm>
            <a:off x="838200" y="117568"/>
            <a:ext cx="10515600" cy="1325563"/>
          </a:xfrm>
        </p:spPr>
        <p:txBody>
          <a:bodyPr/>
          <a:lstStyle/>
          <a:p>
            <a:r>
              <a:rPr lang="fr-FR" noProof="0" dirty="0" err="1">
                <a:latin typeface="Arial"/>
                <a:cs typeface="Arial"/>
              </a:rPr>
              <a:t>Régulat</a:t>
            </a:r>
            <a:r>
              <a:rPr lang="fr-FR" dirty="0">
                <a:latin typeface="Arial"/>
                <a:cs typeface="Arial"/>
              </a:rPr>
              <a:t>ion</a:t>
            </a:r>
            <a:endParaRPr lang="fr-FR" noProof="0" dirty="0"/>
          </a:p>
        </p:txBody>
      </p:sp>
      <p:sp>
        <p:nvSpPr>
          <p:cNvPr id="3" name="Espace réservé du contenu 2">
            <a:extLst>
              <a:ext uri="{FF2B5EF4-FFF2-40B4-BE49-F238E27FC236}">
                <a16:creationId xmlns:a16="http://schemas.microsoft.com/office/drawing/2014/main" id="{C3C5EEC7-3E3B-8B4A-96B3-B6BF75383289}"/>
              </a:ext>
            </a:extLst>
          </p:cNvPr>
          <p:cNvSpPr>
            <a:spLocks noGrp="1"/>
          </p:cNvSpPr>
          <p:nvPr>
            <p:ph idx="1"/>
          </p:nvPr>
        </p:nvSpPr>
        <p:spPr>
          <a:xfrm>
            <a:off x="838200" y="1210163"/>
            <a:ext cx="10515600" cy="1203355"/>
          </a:xfrm>
        </p:spPr>
        <p:txBody>
          <a:bodyPr vert="horz" lIns="91440" tIns="45720" rIns="91440" bIns="45720" rtlCol="0" anchor="t">
            <a:normAutofit/>
          </a:bodyPr>
          <a:lstStyle/>
          <a:p>
            <a:r>
              <a:rPr lang="fr-FR" dirty="0">
                <a:latin typeface="Arial"/>
                <a:cs typeface="Arial"/>
              </a:rPr>
              <a:t>Assurer le suivi de la trajectoire voulue</a:t>
            </a:r>
          </a:p>
          <a:p>
            <a:r>
              <a:rPr lang="fr-FR" dirty="0">
                <a:latin typeface="Arial"/>
                <a:cs typeface="Arial"/>
              </a:rPr>
              <a:t>Contrôle de rotation et de position</a:t>
            </a:r>
          </a:p>
          <a:p>
            <a:endParaRPr lang="fr-FR" noProof="0" dirty="0">
              <a:latin typeface="Arial"/>
              <a:cs typeface="Arial"/>
            </a:endParaRPr>
          </a:p>
          <a:p>
            <a:endParaRPr lang="fr-FR" noProof="0" dirty="0">
              <a:latin typeface="Arial"/>
              <a:cs typeface="Arial"/>
            </a:endParaRPr>
          </a:p>
          <a:p>
            <a:endParaRPr lang="fr-FR" noProof="0" dirty="0">
              <a:latin typeface="Arial"/>
              <a:cs typeface="Arial"/>
            </a:endParaRPr>
          </a:p>
        </p:txBody>
      </p:sp>
      <p:pic>
        <p:nvPicPr>
          <p:cNvPr id="4" name="Image 3" descr="Une image contenant diagramme, Dessin technique, Plan, schématique&#10;&#10;Le contenu généré par l’IA peut être incorrect.">
            <a:extLst>
              <a:ext uri="{FF2B5EF4-FFF2-40B4-BE49-F238E27FC236}">
                <a16:creationId xmlns:a16="http://schemas.microsoft.com/office/drawing/2014/main" id="{08A94A02-D9A3-79DF-601C-3C39A5E17AAD}"/>
              </a:ext>
            </a:extLst>
          </p:cNvPr>
          <p:cNvPicPr>
            <a:picLocks noChangeAspect="1"/>
          </p:cNvPicPr>
          <p:nvPr/>
        </p:nvPicPr>
        <p:blipFill>
          <a:blip r:embed="rId3"/>
          <a:stretch>
            <a:fillRect/>
          </a:stretch>
        </p:blipFill>
        <p:spPr>
          <a:xfrm>
            <a:off x="965415" y="2413518"/>
            <a:ext cx="9572834" cy="4224300"/>
          </a:xfrm>
          <a:prstGeom prst="rect">
            <a:avLst/>
          </a:prstGeom>
        </p:spPr>
      </p:pic>
      <p:sp>
        <p:nvSpPr>
          <p:cNvPr id="5" name="Slide Number Placeholder 4">
            <a:extLst>
              <a:ext uri="{FF2B5EF4-FFF2-40B4-BE49-F238E27FC236}">
                <a16:creationId xmlns:a16="http://schemas.microsoft.com/office/drawing/2014/main" id="{48FB2841-CA73-824B-53F2-5EC0B0EF0A55}"/>
              </a:ext>
            </a:extLst>
          </p:cNvPr>
          <p:cNvSpPr>
            <a:spLocks noGrp="1"/>
          </p:cNvSpPr>
          <p:nvPr>
            <p:ph type="sldNum" sz="quarter" idx="12"/>
          </p:nvPr>
        </p:nvSpPr>
        <p:spPr/>
        <p:txBody>
          <a:bodyPr/>
          <a:lstStyle/>
          <a:p>
            <a:fld id="{00E11DDB-913A-0547-951E-73E59C5AF06F}" type="slidenum">
              <a:rPr lang="fr-FR" noProof="0" smtClean="0"/>
              <a:t>15</a:t>
            </a:fld>
            <a:endParaRPr lang="fr-FR" noProof="0"/>
          </a:p>
        </p:txBody>
      </p:sp>
    </p:spTree>
    <p:extLst>
      <p:ext uri="{BB962C8B-B14F-4D97-AF65-F5344CB8AC3E}">
        <p14:creationId xmlns:p14="http://schemas.microsoft.com/office/powerpoint/2010/main" val="924013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915E50-6400-3A33-ECD4-88408C046BE0}"/>
              </a:ext>
            </a:extLst>
          </p:cNvPr>
          <p:cNvSpPr>
            <a:spLocks noGrp="1"/>
          </p:cNvSpPr>
          <p:nvPr>
            <p:ph type="title"/>
          </p:nvPr>
        </p:nvSpPr>
        <p:spPr>
          <a:xfrm>
            <a:off x="0" y="0"/>
            <a:ext cx="5860752" cy="839270"/>
          </a:xfrm>
        </p:spPr>
        <p:txBody>
          <a:bodyPr/>
          <a:lstStyle/>
          <a:p>
            <a:r>
              <a:rPr lang="fr-FR" dirty="0">
                <a:latin typeface="Arial"/>
                <a:cs typeface="Arial"/>
              </a:rPr>
              <a:t>Référence de position</a:t>
            </a:r>
            <a:endParaRPr lang="fr-FR" noProof="0" dirty="0"/>
          </a:p>
        </p:txBody>
      </p:sp>
      <p:sp>
        <p:nvSpPr>
          <p:cNvPr id="3" name="Espace réservé du contenu 2">
            <a:extLst>
              <a:ext uri="{FF2B5EF4-FFF2-40B4-BE49-F238E27FC236}">
                <a16:creationId xmlns:a16="http://schemas.microsoft.com/office/drawing/2014/main" id="{A3AAE7D8-5171-7F1A-084D-76EF188A9ED8}"/>
              </a:ext>
            </a:extLst>
          </p:cNvPr>
          <p:cNvSpPr>
            <a:spLocks noGrp="1"/>
          </p:cNvSpPr>
          <p:nvPr>
            <p:ph idx="1"/>
          </p:nvPr>
        </p:nvSpPr>
        <p:spPr>
          <a:xfrm>
            <a:off x="713759" y="981337"/>
            <a:ext cx="10379902" cy="1084133"/>
          </a:xfrm>
        </p:spPr>
        <p:txBody>
          <a:bodyPr vert="horz" lIns="91440" tIns="45720" rIns="91440" bIns="45720" rtlCol="0" anchor="t">
            <a:normAutofit/>
          </a:bodyPr>
          <a:lstStyle/>
          <a:p>
            <a:r>
              <a:rPr lang="fr-FR" dirty="0">
                <a:latin typeface="Arial"/>
                <a:cs typeface="Arial"/>
              </a:rPr>
              <a:t>Référence</a:t>
            </a:r>
            <a:r>
              <a:rPr lang="fr-FR" noProof="0" dirty="0">
                <a:latin typeface="Arial"/>
                <a:cs typeface="Arial"/>
              </a:rPr>
              <a:t> envoyée progressivement</a:t>
            </a:r>
          </a:p>
          <a:p>
            <a:r>
              <a:rPr lang="fr-FR" noProof="0" dirty="0">
                <a:latin typeface="Arial"/>
                <a:cs typeface="Arial"/>
              </a:rPr>
              <a:t>Profil</a:t>
            </a:r>
            <a:r>
              <a:rPr lang="fr-FR" dirty="0">
                <a:latin typeface="Arial"/>
                <a:cs typeface="Arial"/>
              </a:rPr>
              <a:t> de vitesse</a:t>
            </a:r>
            <a:r>
              <a:rPr lang="fr-FR" noProof="0" dirty="0">
                <a:latin typeface="Arial"/>
                <a:cs typeface="Arial"/>
              </a:rPr>
              <a:t> </a:t>
            </a:r>
            <a:r>
              <a:rPr lang="fr-FR" dirty="0">
                <a:latin typeface="Arial"/>
                <a:cs typeface="Arial"/>
              </a:rPr>
              <a:t>trapézoïdal </a:t>
            </a:r>
            <a:endParaRPr lang="fr-FR" noProof="0" dirty="0">
              <a:latin typeface="Arial"/>
              <a:cs typeface="Arial"/>
            </a:endParaRPr>
          </a:p>
          <a:p>
            <a:endParaRPr lang="fr-FR" noProof="0" dirty="0"/>
          </a:p>
        </p:txBody>
      </p:sp>
      <p:sp>
        <p:nvSpPr>
          <p:cNvPr id="4" name="Slide Number Placeholder 3">
            <a:extLst>
              <a:ext uri="{FF2B5EF4-FFF2-40B4-BE49-F238E27FC236}">
                <a16:creationId xmlns:a16="http://schemas.microsoft.com/office/drawing/2014/main" id="{BBEC78FB-5870-D966-A735-5759D170F4B1}"/>
              </a:ext>
            </a:extLst>
          </p:cNvPr>
          <p:cNvSpPr>
            <a:spLocks noGrp="1"/>
          </p:cNvSpPr>
          <p:nvPr>
            <p:ph type="sldNum" sz="quarter" idx="12"/>
          </p:nvPr>
        </p:nvSpPr>
        <p:spPr/>
        <p:txBody>
          <a:bodyPr/>
          <a:lstStyle/>
          <a:p>
            <a:fld id="{00E11DDB-913A-0547-951E-73E59C5AF06F}" type="slidenum">
              <a:rPr lang="fr-FR" noProof="0" smtClean="0"/>
              <a:t>16</a:t>
            </a:fld>
            <a:endParaRPr lang="fr-FR" noProof="0"/>
          </a:p>
        </p:txBody>
      </p:sp>
      <p:pic>
        <p:nvPicPr>
          <p:cNvPr id="8" name="Image 7" descr="Une image contenant texte, ligne, Tracé, diagramme&#10;&#10;Le contenu généré par l’IA peut être incorrect.">
            <a:extLst>
              <a:ext uri="{FF2B5EF4-FFF2-40B4-BE49-F238E27FC236}">
                <a16:creationId xmlns:a16="http://schemas.microsoft.com/office/drawing/2014/main" id="{136F2BB5-B937-F074-46F8-3D3662489304}"/>
              </a:ext>
            </a:extLst>
          </p:cNvPr>
          <p:cNvPicPr>
            <a:picLocks noChangeAspect="1"/>
          </p:cNvPicPr>
          <p:nvPr/>
        </p:nvPicPr>
        <p:blipFill>
          <a:blip r:embed="rId4"/>
          <a:stretch>
            <a:fillRect/>
          </a:stretch>
        </p:blipFill>
        <p:spPr>
          <a:xfrm>
            <a:off x="1493505" y="2065470"/>
            <a:ext cx="8820410" cy="4404986"/>
          </a:xfrm>
          <a:prstGeom prst="rect">
            <a:avLst/>
          </a:prstGeom>
        </p:spPr>
      </p:pic>
    </p:spTree>
    <p:extLst>
      <p:ext uri="{BB962C8B-B14F-4D97-AF65-F5344CB8AC3E}">
        <p14:creationId xmlns:p14="http://schemas.microsoft.com/office/powerpoint/2010/main" val="3220473747"/>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D19441-ED82-0B59-8B6E-8DF492E6973B}"/>
              </a:ext>
            </a:extLst>
          </p:cNvPr>
          <p:cNvSpPr>
            <a:spLocks noGrp="1"/>
          </p:cNvSpPr>
          <p:nvPr>
            <p:ph type="title"/>
          </p:nvPr>
        </p:nvSpPr>
        <p:spPr>
          <a:xfrm>
            <a:off x="64949" y="48844"/>
            <a:ext cx="10515600" cy="1325563"/>
          </a:xfrm>
        </p:spPr>
        <p:txBody>
          <a:bodyPr/>
          <a:lstStyle/>
          <a:p>
            <a:r>
              <a:rPr lang="fr-FR" noProof="0" dirty="0">
                <a:latin typeface="Arial"/>
                <a:cs typeface="Arial"/>
              </a:rPr>
              <a:t>Implémentation du régulateur</a:t>
            </a:r>
            <a:endParaRPr lang="fr-FR" noProof="0" dirty="0"/>
          </a:p>
        </p:txBody>
      </p:sp>
      <p:sp>
        <p:nvSpPr>
          <p:cNvPr id="3" name="Espace réservé du contenu 2">
            <a:extLst>
              <a:ext uri="{FF2B5EF4-FFF2-40B4-BE49-F238E27FC236}">
                <a16:creationId xmlns:a16="http://schemas.microsoft.com/office/drawing/2014/main" id="{519759DB-81BF-76C6-F343-909C9554E0A9}"/>
              </a:ext>
            </a:extLst>
          </p:cNvPr>
          <p:cNvSpPr>
            <a:spLocks noGrp="1"/>
          </p:cNvSpPr>
          <p:nvPr>
            <p:ph idx="1"/>
          </p:nvPr>
        </p:nvSpPr>
        <p:spPr>
          <a:xfrm>
            <a:off x="2103672" y="4956518"/>
            <a:ext cx="4784297" cy="543663"/>
          </a:xfrm>
        </p:spPr>
        <p:txBody>
          <a:bodyPr vert="horz" lIns="91440" tIns="45720" rIns="91440" bIns="45720" rtlCol="0" anchor="t">
            <a:normAutofit fontScale="92500"/>
          </a:bodyPr>
          <a:lstStyle/>
          <a:p>
            <a:pPr marL="0" indent="0">
              <a:buNone/>
            </a:pPr>
            <a:r>
              <a:rPr lang="fr-FR" noProof="0" dirty="0"/>
              <a:t>Détection de fin de parcours : </a:t>
            </a:r>
          </a:p>
          <a:p>
            <a:endParaRPr lang="fr-FR" noProof="0" dirty="0"/>
          </a:p>
        </p:txBody>
      </p:sp>
      <p:sp>
        <p:nvSpPr>
          <p:cNvPr id="4" name="Espace réservé du numéro de diapositive 3">
            <a:extLst>
              <a:ext uri="{FF2B5EF4-FFF2-40B4-BE49-F238E27FC236}">
                <a16:creationId xmlns:a16="http://schemas.microsoft.com/office/drawing/2014/main" id="{B78E18F5-34AC-9185-3660-FA4DC7589FD4}"/>
              </a:ext>
            </a:extLst>
          </p:cNvPr>
          <p:cNvSpPr>
            <a:spLocks noGrp="1"/>
          </p:cNvSpPr>
          <p:nvPr>
            <p:ph type="sldNum" sz="quarter" idx="12"/>
          </p:nvPr>
        </p:nvSpPr>
        <p:spPr/>
        <p:txBody>
          <a:bodyPr/>
          <a:lstStyle/>
          <a:p>
            <a:fld id="{00E11DDB-913A-0547-951E-73E59C5AF06F}" type="slidenum">
              <a:rPr lang="fr-FR" noProof="0" smtClean="0"/>
              <a:t>17</a:t>
            </a:fld>
            <a:endParaRPr lang="fr-FR" noProof="0"/>
          </a:p>
        </p:txBody>
      </p:sp>
      <p:pic>
        <p:nvPicPr>
          <p:cNvPr id="7" name="Picture 6">
            <a:extLst>
              <a:ext uri="{FF2B5EF4-FFF2-40B4-BE49-F238E27FC236}">
                <a16:creationId xmlns:a16="http://schemas.microsoft.com/office/drawing/2014/main" id="{66EF8FE5-42A6-27A9-BD0A-376CDB58B4AA}"/>
              </a:ext>
            </a:extLst>
          </p:cNvPr>
          <p:cNvPicPr>
            <a:picLocks noChangeAspect="1"/>
          </p:cNvPicPr>
          <p:nvPr/>
        </p:nvPicPr>
        <p:blipFill>
          <a:blip r:embed="rId4"/>
          <a:stretch>
            <a:fillRect/>
          </a:stretch>
        </p:blipFill>
        <p:spPr>
          <a:xfrm>
            <a:off x="6691588" y="4913559"/>
            <a:ext cx="3474720" cy="543663"/>
          </a:xfrm>
          <a:prstGeom prst="rect">
            <a:avLst/>
          </a:prstGeom>
        </p:spPr>
      </p:pic>
      <p:sp>
        <p:nvSpPr>
          <p:cNvPr id="8" name="ZoneTexte 7">
            <a:extLst>
              <a:ext uri="{FF2B5EF4-FFF2-40B4-BE49-F238E27FC236}">
                <a16:creationId xmlns:a16="http://schemas.microsoft.com/office/drawing/2014/main" id="{A23537E0-639C-847A-2D3F-1D8E7862F2E9}"/>
              </a:ext>
            </a:extLst>
          </p:cNvPr>
          <p:cNvSpPr txBox="1"/>
          <p:nvPr/>
        </p:nvSpPr>
        <p:spPr>
          <a:xfrm>
            <a:off x="2850110" y="1884866"/>
            <a:ext cx="6491779" cy="492443"/>
          </a:xfrm>
          <a:prstGeom prst="rect">
            <a:avLst/>
          </a:prstGeom>
          <a:noFill/>
        </p:spPr>
        <p:txBody>
          <a:bodyPr wrap="square">
            <a:spAutoFit/>
          </a:bodyPr>
          <a:lstStyle/>
          <a:p>
            <a:r>
              <a:rPr lang="fr-FR" sz="2600" noProof="0" dirty="0">
                <a:latin typeface="Arial"/>
                <a:cs typeface="Arial"/>
              </a:rPr>
              <a:t>Gains adaptés selon le type de commande</a:t>
            </a:r>
            <a:endParaRPr lang="fr-FR" sz="2600" noProof="0" dirty="0"/>
          </a:p>
        </p:txBody>
      </p:sp>
      <p:graphicFrame>
        <p:nvGraphicFramePr>
          <p:cNvPr id="12" name="Tableau 11">
            <a:extLst>
              <a:ext uri="{FF2B5EF4-FFF2-40B4-BE49-F238E27FC236}">
                <a16:creationId xmlns:a16="http://schemas.microsoft.com/office/drawing/2014/main" id="{8987A137-833C-47F6-8F56-FF5B3E7BA956}"/>
              </a:ext>
            </a:extLst>
          </p:cNvPr>
          <p:cNvGraphicFramePr>
            <a:graphicFrameLocks noGrp="1"/>
          </p:cNvGraphicFramePr>
          <p:nvPr>
            <p:extLst>
              <p:ext uri="{D42A27DB-BD31-4B8C-83A1-F6EECF244321}">
                <p14:modId xmlns:p14="http://schemas.microsoft.com/office/powerpoint/2010/main" val="2833105054"/>
              </p:ext>
            </p:extLst>
          </p:nvPr>
        </p:nvGraphicFramePr>
        <p:xfrm>
          <a:off x="2718668" y="2597050"/>
          <a:ext cx="6754662" cy="2053810"/>
        </p:xfrm>
        <a:graphic>
          <a:graphicData uri="http://schemas.openxmlformats.org/drawingml/2006/table">
            <a:tbl>
              <a:tblPr firstRow="1" bandRow="1">
                <a:tableStyleId>{073A0DAA-6AF3-43AB-8588-CEC1D06C72B9}</a:tableStyleId>
              </a:tblPr>
              <a:tblGrid>
                <a:gridCol w="2144376">
                  <a:extLst>
                    <a:ext uri="{9D8B030D-6E8A-4147-A177-3AD203B41FA5}">
                      <a16:colId xmlns:a16="http://schemas.microsoft.com/office/drawing/2014/main" val="1733092142"/>
                    </a:ext>
                  </a:extLst>
                </a:gridCol>
                <a:gridCol w="2305143">
                  <a:extLst>
                    <a:ext uri="{9D8B030D-6E8A-4147-A177-3AD203B41FA5}">
                      <a16:colId xmlns:a16="http://schemas.microsoft.com/office/drawing/2014/main" val="2368615737"/>
                    </a:ext>
                  </a:extLst>
                </a:gridCol>
                <a:gridCol w="2305143">
                  <a:extLst>
                    <a:ext uri="{9D8B030D-6E8A-4147-A177-3AD203B41FA5}">
                      <a16:colId xmlns:a16="http://schemas.microsoft.com/office/drawing/2014/main" val="1135069092"/>
                    </a:ext>
                  </a:extLst>
                </a:gridCol>
              </a:tblGrid>
              <a:tr h="894627">
                <a:tc>
                  <a:txBody>
                    <a:bodyPr/>
                    <a:lstStyle/>
                    <a:p>
                      <a:r>
                        <a:rPr lang="fr-FR" sz="2800" dirty="0"/>
                        <a:t>Type de commande</a:t>
                      </a:r>
                      <a:endParaRPr lang="fr-BE" sz="2800" dirty="0"/>
                    </a:p>
                  </a:txBody>
                  <a:tcPr/>
                </a:tc>
                <a:tc>
                  <a:txBody>
                    <a:bodyPr/>
                    <a:lstStyle/>
                    <a:p>
                      <a:pPr algn="ctr"/>
                      <a:r>
                        <a:rPr lang="fr-FR" sz="2800"/>
                        <a:t>Kpr</a:t>
                      </a:r>
                      <a:endParaRPr lang="fr-BE" sz="2800"/>
                    </a:p>
                  </a:txBody>
                  <a:tcPr/>
                </a:tc>
                <a:tc>
                  <a:txBody>
                    <a:bodyPr/>
                    <a:lstStyle/>
                    <a:p>
                      <a:pPr algn="ctr"/>
                      <a:r>
                        <a:rPr lang="fr-FR" sz="2800"/>
                        <a:t>Kpl</a:t>
                      </a:r>
                      <a:endParaRPr lang="fr-BE" sz="2800"/>
                    </a:p>
                  </a:txBody>
                  <a:tcPr/>
                </a:tc>
                <a:extLst>
                  <a:ext uri="{0D108BD9-81ED-4DB2-BD59-A6C34878D82A}">
                    <a16:rowId xmlns:a16="http://schemas.microsoft.com/office/drawing/2014/main" val="804649629"/>
                  </a:ext>
                </a:extLst>
              </a:tr>
              <a:tr h="554465">
                <a:tc>
                  <a:txBody>
                    <a:bodyPr/>
                    <a:lstStyle/>
                    <a:p>
                      <a:r>
                        <a:rPr lang="fr-FR" sz="2800" dirty="0"/>
                        <a:t>Translation</a:t>
                      </a:r>
                      <a:endParaRPr lang="fr-BE" sz="2800" dirty="0"/>
                    </a:p>
                  </a:txBody>
                  <a:tcPr/>
                </a:tc>
                <a:tc>
                  <a:txBody>
                    <a:bodyPr/>
                    <a:lstStyle/>
                    <a:p>
                      <a:pPr algn="ctr"/>
                      <a:r>
                        <a:rPr lang="fr-FR" sz="2800" dirty="0"/>
                        <a:t>500</a:t>
                      </a:r>
                      <a:endParaRPr lang="fr-BE" sz="2800" dirty="0"/>
                    </a:p>
                  </a:txBody>
                  <a:tcPr/>
                </a:tc>
                <a:tc>
                  <a:txBody>
                    <a:bodyPr/>
                    <a:lstStyle/>
                    <a:p>
                      <a:pPr algn="ctr"/>
                      <a:r>
                        <a:rPr lang="fr-FR" sz="2800" dirty="0"/>
                        <a:t>10</a:t>
                      </a:r>
                      <a:endParaRPr lang="fr-BE" sz="2800" dirty="0"/>
                    </a:p>
                  </a:txBody>
                  <a:tcPr/>
                </a:tc>
                <a:extLst>
                  <a:ext uri="{0D108BD9-81ED-4DB2-BD59-A6C34878D82A}">
                    <a16:rowId xmlns:a16="http://schemas.microsoft.com/office/drawing/2014/main" val="32976874"/>
                  </a:ext>
                </a:extLst>
              </a:tr>
              <a:tr h="554465">
                <a:tc>
                  <a:txBody>
                    <a:bodyPr/>
                    <a:lstStyle/>
                    <a:p>
                      <a:r>
                        <a:rPr lang="fr-FR" sz="2800" dirty="0"/>
                        <a:t>Rotation</a:t>
                      </a:r>
                      <a:endParaRPr lang="fr-BE" sz="2800" dirty="0"/>
                    </a:p>
                  </a:txBody>
                  <a:tcPr/>
                </a:tc>
                <a:tc>
                  <a:txBody>
                    <a:bodyPr/>
                    <a:lstStyle/>
                    <a:p>
                      <a:pPr algn="ctr"/>
                      <a:r>
                        <a:rPr lang="fr-FR" sz="2800" dirty="0"/>
                        <a:t>18</a:t>
                      </a:r>
                      <a:endParaRPr lang="fr-BE" sz="2800" dirty="0"/>
                    </a:p>
                  </a:txBody>
                  <a:tcPr/>
                </a:tc>
                <a:tc>
                  <a:txBody>
                    <a:bodyPr/>
                    <a:lstStyle/>
                    <a:p>
                      <a:pPr algn="ctr"/>
                      <a:r>
                        <a:rPr lang="fr-FR" sz="2800" dirty="0"/>
                        <a:t>10</a:t>
                      </a:r>
                      <a:endParaRPr lang="fr-BE" sz="2800" dirty="0"/>
                    </a:p>
                  </a:txBody>
                  <a:tcPr/>
                </a:tc>
                <a:extLst>
                  <a:ext uri="{0D108BD9-81ED-4DB2-BD59-A6C34878D82A}">
                    <a16:rowId xmlns:a16="http://schemas.microsoft.com/office/drawing/2014/main" val="3576964323"/>
                  </a:ext>
                </a:extLst>
              </a:tr>
            </a:tbl>
          </a:graphicData>
        </a:graphic>
      </p:graphicFrame>
    </p:spTree>
    <p:extLst>
      <p:ext uri="{BB962C8B-B14F-4D97-AF65-F5344CB8AC3E}">
        <p14:creationId xmlns:p14="http://schemas.microsoft.com/office/powerpoint/2010/main" val="3914658372"/>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0C3FCD6-7A47-88E5-F0C8-C105635E4AA2}"/>
              </a:ext>
            </a:extLst>
          </p:cNvPr>
          <p:cNvSpPr>
            <a:spLocks noGrp="1"/>
          </p:cNvSpPr>
          <p:nvPr>
            <p:ph type="sldNum" sz="quarter" idx="12"/>
          </p:nvPr>
        </p:nvSpPr>
        <p:spPr/>
        <p:txBody>
          <a:bodyPr/>
          <a:lstStyle/>
          <a:p>
            <a:fld id="{00E11DDB-913A-0547-951E-73E59C5AF06F}" type="slidenum">
              <a:rPr lang="en-GB" smtClean="0"/>
              <a:t>18</a:t>
            </a:fld>
            <a:endParaRPr lang="en-GB"/>
          </a:p>
        </p:txBody>
      </p:sp>
      <p:pic>
        <p:nvPicPr>
          <p:cNvPr id="4" name="Image 3" descr="Une image contenant ligne, diagramme, Tracé, texte&#10;&#10;Le contenu généré par l’IA peut être incorrect.">
            <a:extLst>
              <a:ext uri="{FF2B5EF4-FFF2-40B4-BE49-F238E27FC236}">
                <a16:creationId xmlns:a16="http://schemas.microsoft.com/office/drawing/2014/main" id="{195CCD4A-C8A8-3998-054D-0323DA3F560F}"/>
              </a:ext>
            </a:extLst>
          </p:cNvPr>
          <p:cNvPicPr>
            <a:picLocks noChangeAspect="1"/>
          </p:cNvPicPr>
          <p:nvPr/>
        </p:nvPicPr>
        <p:blipFill>
          <a:blip r:embed="rId2"/>
          <a:srcRect l="6300" t="598" r="252" b="7961"/>
          <a:stretch/>
        </p:blipFill>
        <p:spPr>
          <a:xfrm>
            <a:off x="756184" y="1046203"/>
            <a:ext cx="9880614" cy="5360817"/>
          </a:xfrm>
          <a:prstGeom prst="rect">
            <a:avLst/>
          </a:prstGeom>
        </p:spPr>
      </p:pic>
      <p:sp>
        <p:nvSpPr>
          <p:cNvPr id="9" name="ZoneTexte 8">
            <a:extLst>
              <a:ext uri="{FF2B5EF4-FFF2-40B4-BE49-F238E27FC236}">
                <a16:creationId xmlns:a16="http://schemas.microsoft.com/office/drawing/2014/main" id="{13122A1D-ADFD-C99D-0D29-9C27E453DA57}"/>
              </a:ext>
            </a:extLst>
          </p:cNvPr>
          <p:cNvSpPr txBox="1"/>
          <p:nvPr/>
        </p:nvSpPr>
        <p:spPr>
          <a:xfrm>
            <a:off x="852427" y="276762"/>
            <a:ext cx="1058338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4400"/>
              <a:t>Précision des translations</a:t>
            </a:r>
          </a:p>
        </p:txBody>
      </p:sp>
    </p:spTree>
    <p:extLst>
      <p:ext uri="{BB962C8B-B14F-4D97-AF65-F5344CB8AC3E}">
        <p14:creationId xmlns:p14="http://schemas.microsoft.com/office/powerpoint/2010/main" val="3384449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41E0-67A7-FC87-BD87-6C872C79C987}"/>
            </a:ext>
          </a:extLst>
        </p:cNvPr>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50891E-D26D-2E3F-4368-13DD9EB7FA81}"/>
              </a:ext>
            </a:extLst>
          </p:cNvPr>
          <p:cNvSpPr>
            <a:spLocks noGrp="1"/>
          </p:cNvSpPr>
          <p:nvPr>
            <p:ph type="sldNum" sz="quarter" idx="12"/>
          </p:nvPr>
        </p:nvSpPr>
        <p:spPr/>
        <p:txBody>
          <a:bodyPr/>
          <a:lstStyle/>
          <a:p>
            <a:fld id="{00E11DDB-913A-0547-951E-73E59C5AF06F}" type="slidenum">
              <a:rPr lang="en-GB" smtClean="0"/>
              <a:t>19</a:t>
            </a:fld>
            <a:endParaRPr lang="en-GB"/>
          </a:p>
        </p:txBody>
      </p:sp>
      <p:sp>
        <p:nvSpPr>
          <p:cNvPr id="9" name="ZoneTexte 8">
            <a:extLst>
              <a:ext uri="{FF2B5EF4-FFF2-40B4-BE49-F238E27FC236}">
                <a16:creationId xmlns:a16="http://schemas.microsoft.com/office/drawing/2014/main" id="{DE472F60-63DD-B64F-2658-B3E977E12DA6}"/>
              </a:ext>
            </a:extLst>
          </p:cNvPr>
          <p:cNvSpPr txBox="1"/>
          <p:nvPr/>
        </p:nvSpPr>
        <p:spPr>
          <a:xfrm>
            <a:off x="852427" y="276762"/>
            <a:ext cx="1058338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4400"/>
              <a:t>Précision des rotations</a:t>
            </a:r>
          </a:p>
        </p:txBody>
      </p:sp>
      <p:pic>
        <p:nvPicPr>
          <p:cNvPr id="8" name="Image 7" descr="Une image contenant texte, ligne, Tracé, capture d’écran&#10;&#10;Le contenu généré par l’IA peut être incorrect.">
            <a:extLst>
              <a:ext uri="{FF2B5EF4-FFF2-40B4-BE49-F238E27FC236}">
                <a16:creationId xmlns:a16="http://schemas.microsoft.com/office/drawing/2014/main" id="{FE9EB1C1-8868-456F-9C87-DEBA242B364C}"/>
              </a:ext>
            </a:extLst>
          </p:cNvPr>
          <p:cNvPicPr>
            <a:picLocks noChangeAspect="1"/>
          </p:cNvPicPr>
          <p:nvPr/>
        </p:nvPicPr>
        <p:blipFill>
          <a:blip r:embed="rId2"/>
          <a:srcRect l="7662" b="7252"/>
          <a:stretch/>
        </p:blipFill>
        <p:spPr>
          <a:xfrm>
            <a:off x="614022" y="891638"/>
            <a:ext cx="10211941" cy="5689600"/>
          </a:xfrm>
          <a:prstGeom prst="rect">
            <a:avLst/>
          </a:prstGeom>
        </p:spPr>
      </p:pic>
    </p:spTree>
    <p:extLst>
      <p:ext uri="{BB962C8B-B14F-4D97-AF65-F5344CB8AC3E}">
        <p14:creationId xmlns:p14="http://schemas.microsoft.com/office/powerpoint/2010/main" val="8933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97B57-2E5B-F887-5A9B-2746F391555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E95F317-B11F-F7EE-3E23-C0AFBD277E58}"/>
              </a:ext>
            </a:extLst>
          </p:cNvPr>
          <p:cNvSpPr>
            <a:spLocks noGrp="1"/>
          </p:cNvSpPr>
          <p:nvPr>
            <p:ph type="title"/>
          </p:nvPr>
        </p:nvSpPr>
        <p:spPr>
          <a:xfrm>
            <a:off x="55179" y="44561"/>
            <a:ext cx="6296526" cy="800220"/>
          </a:xfrm>
        </p:spPr>
        <p:txBody>
          <a:bodyPr/>
          <a:lstStyle/>
          <a:p>
            <a:r>
              <a:rPr lang="fr-FR" dirty="0"/>
              <a:t>Schéma global du Projet</a:t>
            </a:r>
            <a:endParaRPr lang="fr-FR" noProof="0" dirty="0"/>
          </a:p>
        </p:txBody>
      </p:sp>
      <p:sp>
        <p:nvSpPr>
          <p:cNvPr id="4" name="Slide Number Placeholder 3">
            <a:extLst>
              <a:ext uri="{FF2B5EF4-FFF2-40B4-BE49-F238E27FC236}">
                <a16:creationId xmlns:a16="http://schemas.microsoft.com/office/drawing/2014/main" id="{96C59026-6323-6F17-0EF0-8E700B3BEB64}"/>
              </a:ext>
            </a:extLst>
          </p:cNvPr>
          <p:cNvSpPr>
            <a:spLocks noGrp="1"/>
          </p:cNvSpPr>
          <p:nvPr>
            <p:ph type="sldNum" sz="quarter" idx="12"/>
          </p:nvPr>
        </p:nvSpPr>
        <p:spPr/>
        <p:txBody>
          <a:bodyPr/>
          <a:lstStyle/>
          <a:p>
            <a:fld id="{00E11DDB-913A-0547-951E-73E59C5AF06F}" type="slidenum">
              <a:rPr lang="fr-FR" noProof="0" smtClean="0"/>
              <a:t>2</a:t>
            </a:fld>
            <a:endParaRPr lang="fr-FR" noProof="0"/>
          </a:p>
        </p:txBody>
      </p:sp>
      <p:grpSp>
        <p:nvGrpSpPr>
          <p:cNvPr id="16" name="Groupe 15">
            <a:extLst>
              <a:ext uri="{FF2B5EF4-FFF2-40B4-BE49-F238E27FC236}">
                <a16:creationId xmlns:a16="http://schemas.microsoft.com/office/drawing/2014/main" id="{971ABA12-3897-9069-C8B2-74B55FFCA26C}"/>
              </a:ext>
            </a:extLst>
          </p:cNvPr>
          <p:cNvGrpSpPr/>
          <p:nvPr/>
        </p:nvGrpSpPr>
        <p:grpSpPr>
          <a:xfrm>
            <a:off x="4557829" y="1753101"/>
            <a:ext cx="2780623" cy="1308310"/>
            <a:chOff x="3301992" y="2823959"/>
            <a:chExt cx="2780623" cy="1308310"/>
          </a:xfrm>
        </p:grpSpPr>
        <p:sp>
          <p:nvSpPr>
            <p:cNvPr id="7" name="Rectangle 6">
              <a:extLst>
                <a:ext uri="{FF2B5EF4-FFF2-40B4-BE49-F238E27FC236}">
                  <a16:creationId xmlns:a16="http://schemas.microsoft.com/office/drawing/2014/main" id="{6B41E322-7A20-4F46-BFCD-7D4200A34290}"/>
                </a:ext>
              </a:extLst>
            </p:cNvPr>
            <p:cNvSpPr/>
            <p:nvPr/>
          </p:nvSpPr>
          <p:spPr>
            <a:xfrm>
              <a:off x="3301992" y="2823959"/>
              <a:ext cx="2780623" cy="130831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AFBC8652-E705-7D9E-129A-524964CF89C8}"/>
                </a:ext>
              </a:extLst>
            </p:cNvPr>
            <p:cNvSpPr txBox="1"/>
            <p:nvPr/>
          </p:nvSpPr>
          <p:spPr>
            <a:xfrm>
              <a:off x="3405683" y="2984144"/>
              <a:ext cx="260618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800" b="1" dirty="0">
                  <a:latin typeface="Arial" panose="020B0604020202020204" pitchFamily="34" charset="0"/>
                  <a:ea typeface="Calibri"/>
                  <a:cs typeface="Arial" panose="020B0604020202020204" pitchFamily="34" charset="0"/>
                </a:rPr>
                <a:t>Chaine </a:t>
              </a:r>
            </a:p>
            <a:p>
              <a:pPr algn="ctr"/>
              <a:r>
                <a:rPr lang="fr-FR" sz="2800" b="1" dirty="0">
                  <a:latin typeface="Arial" panose="020B0604020202020204" pitchFamily="34" charset="0"/>
                  <a:ea typeface="Calibri"/>
                  <a:cs typeface="Arial" panose="020B0604020202020204" pitchFamily="34" charset="0"/>
                </a:rPr>
                <a:t>d’acquisition</a:t>
              </a:r>
              <a:endParaRPr lang="fr-FR" sz="2800" b="1" dirty="0">
                <a:latin typeface="Arial" panose="020B0604020202020204" pitchFamily="34" charset="0"/>
                <a:cs typeface="Arial" panose="020B0604020202020204" pitchFamily="34" charset="0"/>
              </a:endParaRPr>
            </a:p>
          </p:txBody>
        </p:sp>
      </p:grpSp>
      <p:sp>
        <p:nvSpPr>
          <p:cNvPr id="8" name="Rectangle 7">
            <a:extLst>
              <a:ext uri="{FF2B5EF4-FFF2-40B4-BE49-F238E27FC236}">
                <a16:creationId xmlns:a16="http://schemas.microsoft.com/office/drawing/2014/main" id="{A070E68B-BF3D-D15C-0231-FF5A430FB424}"/>
              </a:ext>
            </a:extLst>
          </p:cNvPr>
          <p:cNvSpPr/>
          <p:nvPr/>
        </p:nvSpPr>
        <p:spPr>
          <a:xfrm>
            <a:off x="4574303" y="4219382"/>
            <a:ext cx="2780622" cy="130835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E862688C-3E3F-13A1-46B0-3A5E8AB0F1FB}"/>
              </a:ext>
            </a:extLst>
          </p:cNvPr>
          <p:cNvSpPr txBox="1"/>
          <p:nvPr/>
        </p:nvSpPr>
        <p:spPr>
          <a:xfrm>
            <a:off x="4247625" y="4415559"/>
            <a:ext cx="3401029" cy="1002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800" b="1" dirty="0">
                <a:latin typeface="Arial" panose="020B0604020202020204" pitchFamily="34" charset="0"/>
                <a:ea typeface="Lato"/>
                <a:cs typeface="Arial" panose="020B0604020202020204" pitchFamily="34" charset="0"/>
              </a:rPr>
              <a:t>Démodulation</a:t>
            </a:r>
          </a:p>
          <a:p>
            <a:pPr algn="ctr"/>
            <a:r>
              <a:rPr lang="fr-FR" sz="2800" b="1" dirty="0" err="1">
                <a:latin typeface="Arial" panose="020B0604020202020204" pitchFamily="34" charset="0"/>
                <a:ea typeface="Lato"/>
                <a:cs typeface="Arial" panose="020B0604020202020204" pitchFamily="34" charset="0"/>
              </a:rPr>
              <a:t>dsPic</a:t>
            </a:r>
            <a:endParaRPr lang="fr-FR" sz="2400" b="1" dirty="0">
              <a:latin typeface="Arial" panose="020B0604020202020204" pitchFamily="34" charset="0"/>
              <a:cs typeface="Arial" panose="020B0604020202020204" pitchFamily="34" charset="0"/>
            </a:endParaRPr>
          </a:p>
        </p:txBody>
      </p:sp>
      <p:cxnSp>
        <p:nvCxnSpPr>
          <p:cNvPr id="13" name="Connecteur droit avec flèche 12">
            <a:extLst>
              <a:ext uri="{FF2B5EF4-FFF2-40B4-BE49-F238E27FC236}">
                <a16:creationId xmlns:a16="http://schemas.microsoft.com/office/drawing/2014/main" id="{E1706806-D7D6-7DC0-51DA-0966F97F9B84}"/>
              </a:ext>
            </a:extLst>
          </p:cNvPr>
          <p:cNvCxnSpPr/>
          <p:nvPr/>
        </p:nvCxnSpPr>
        <p:spPr>
          <a:xfrm>
            <a:off x="2857551" y="2457047"/>
            <a:ext cx="914400" cy="86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A6CEAF10-A74E-18D9-E306-885BA8D0F05F}"/>
              </a:ext>
            </a:extLst>
          </p:cNvPr>
          <p:cNvCxnSpPr>
            <a:cxnSpLocks/>
          </p:cNvCxnSpPr>
          <p:nvPr/>
        </p:nvCxnSpPr>
        <p:spPr>
          <a:xfrm>
            <a:off x="5964614" y="3156210"/>
            <a:ext cx="0" cy="8554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Smartphone with sound wave isolated icon Vector Image">
            <a:extLst>
              <a:ext uri="{FF2B5EF4-FFF2-40B4-BE49-F238E27FC236}">
                <a16:creationId xmlns:a16="http://schemas.microsoft.com/office/drawing/2014/main" id="{6A54CBD0-5802-A3C6-5C2E-72602DB9E3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62" t="19978" r="11953" b="22864"/>
          <a:stretch/>
        </p:blipFill>
        <p:spPr bwMode="auto">
          <a:xfrm>
            <a:off x="266489" y="1687702"/>
            <a:ext cx="1844137" cy="15386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96E7F96-F812-32A2-44FF-2F07C34D096A}"/>
              </a:ext>
            </a:extLst>
          </p:cNvPr>
          <p:cNvSpPr/>
          <p:nvPr/>
        </p:nvSpPr>
        <p:spPr>
          <a:xfrm>
            <a:off x="9337087" y="4226351"/>
            <a:ext cx="2283104" cy="141996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853C18C7-06AA-9E09-A1C5-8883237286A0}"/>
              </a:ext>
            </a:extLst>
          </p:cNvPr>
          <p:cNvSpPr txBox="1"/>
          <p:nvPr/>
        </p:nvSpPr>
        <p:spPr>
          <a:xfrm>
            <a:off x="2857552" y="1813342"/>
            <a:ext cx="914399" cy="461665"/>
          </a:xfrm>
          <a:prstGeom prst="rect">
            <a:avLst/>
          </a:prstGeom>
          <a:noFill/>
        </p:spPr>
        <p:txBody>
          <a:bodyPr wrap="square">
            <a:spAutoFit/>
          </a:bodyPr>
          <a:lstStyle/>
          <a:p>
            <a:r>
              <a:rPr lang="fr-BE" sz="2400" dirty="0">
                <a:latin typeface="Arial" panose="020B0604020202020204" pitchFamily="34" charset="0"/>
                <a:cs typeface="Arial" panose="020B0604020202020204" pitchFamily="34" charset="0"/>
              </a:rPr>
              <a:t>FSK</a:t>
            </a:r>
            <a:r>
              <a:rPr lang="fr-BE" dirty="0">
                <a:latin typeface="Segoe UI" panose="020B0502040204020203" pitchFamily="34" charset="0"/>
              </a:rPr>
              <a:t> </a:t>
            </a:r>
          </a:p>
        </p:txBody>
      </p:sp>
      <p:sp>
        <p:nvSpPr>
          <p:cNvPr id="23" name="ZoneTexte 22">
            <a:extLst>
              <a:ext uri="{FF2B5EF4-FFF2-40B4-BE49-F238E27FC236}">
                <a16:creationId xmlns:a16="http://schemas.microsoft.com/office/drawing/2014/main" id="{D4C80A6F-DDDC-4CA9-13CF-9CB726CCDCB4}"/>
              </a:ext>
            </a:extLst>
          </p:cNvPr>
          <p:cNvSpPr txBox="1"/>
          <p:nvPr/>
        </p:nvSpPr>
        <p:spPr>
          <a:xfrm>
            <a:off x="2230839" y="2599746"/>
            <a:ext cx="2622711" cy="461665"/>
          </a:xfrm>
          <a:prstGeom prst="rect">
            <a:avLst/>
          </a:prstGeom>
          <a:noFill/>
        </p:spPr>
        <p:txBody>
          <a:bodyPr wrap="square">
            <a:spAutoFit/>
          </a:bodyPr>
          <a:lstStyle/>
          <a:p>
            <a:r>
              <a:rPr lang="fr-BE" sz="2400" dirty="0">
                <a:latin typeface="Arial" panose="020B0604020202020204" pitchFamily="34" charset="0"/>
                <a:cs typeface="Arial" panose="020B0604020202020204" pitchFamily="34" charset="0"/>
              </a:rPr>
              <a:t>800Hz-1200Hz</a:t>
            </a:r>
          </a:p>
        </p:txBody>
      </p:sp>
      <p:sp>
        <p:nvSpPr>
          <p:cNvPr id="24" name="ZoneTexte 23">
            <a:extLst>
              <a:ext uri="{FF2B5EF4-FFF2-40B4-BE49-F238E27FC236}">
                <a16:creationId xmlns:a16="http://schemas.microsoft.com/office/drawing/2014/main" id="{40C1DA41-C118-59CE-2A0C-9BEF77E6F5D8}"/>
              </a:ext>
            </a:extLst>
          </p:cNvPr>
          <p:cNvSpPr txBox="1"/>
          <p:nvPr/>
        </p:nvSpPr>
        <p:spPr>
          <a:xfrm>
            <a:off x="6352509" y="3188933"/>
            <a:ext cx="1668995" cy="830997"/>
          </a:xfrm>
          <a:prstGeom prst="rect">
            <a:avLst/>
          </a:prstGeom>
          <a:noFill/>
        </p:spPr>
        <p:txBody>
          <a:bodyPr wrap="square" rtlCol="0">
            <a:spAutoFit/>
          </a:bodyPr>
          <a:lstStyle/>
          <a:p>
            <a:r>
              <a:rPr lang="fr-FR" sz="2400" dirty="0">
                <a:latin typeface="Arial" panose="020B0604020202020204" pitchFamily="34" charset="0"/>
                <a:cs typeface="Arial" panose="020B0604020202020204" pitchFamily="34" charset="0"/>
              </a:rPr>
              <a:t>Signal numérique</a:t>
            </a:r>
            <a:endParaRPr lang="fr-BE" sz="2400" dirty="0">
              <a:latin typeface="Arial" panose="020B0604020202020204" pitchFamily="34" charset="0"/>
              <a:cs typeface="Arial" panose="020B0604020202020204" pitchFamily="34" charset="0"/>
            </a:endParaRPr>
          </a:p>
        </p:txBody>
      </p:sp>
      <p:cxnSp>
        <p:nvCxnSpPr>
          <p:cNvPr id="28" name="Connecteur droit avec flèche 27">
            <a:extLst>
              <a:ext uri="{FF2B5EF4-FFF2-40B4-BE49-F238E27FC236}">
                <a16:creationId xmlns:a16="http://schemas.microsoft.com/office/drawing/2014/main" id="{61B9D042-D02C-8BEA-95BB-279DF401A40E}"/>
              </a:ext>
            </a:extLst>
          </p:cNvPr>
          <p:cNvCxnSpPr/>
          <p:nvPr/>
        </p:nvCxnSpPr>
        <p:spPr>
          <a:xfrm>
            <a:off x="8021504" y="4908343"/>
            <a:ext cx="914400" cy="86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3021496B-F9C1-2064-19A1-4C1CD54C0377}"/>
              </a:ext>
            </a:extLst>
          </p:cNvPr>
          <p:cNvSpPr txBox="1"/>
          <p:nvPr/>
        </p:nvSpPr>
        <p:spPr>
          <a:xfrm>
            <a:off x="7952053" y="4366682"/>
            <a:ext cx="1167819" cy="461665"/>
          </a:xfrm>
          <a:prstGeom prst="rect">
            <a:avLst/>
          </a:prstGeom>
          <a:noFill/>
        </p:spPr>
        <p:txBody>
          <a:bodyPr wrap="square" rtlCol="0">
            <a:spAutoFit/>
          </a:bodyPr>
          <a:lstStyle/>
          <a:p>
            <a:r>
              <a:rPr lang="fr-FR" sz="2400" dirty="0">
                <a:latin typeface="Arial" panose="020B0604020202020204" pitchFamily="34" charset="0"/>
                <a:cs typeface="Arial" panose="020B0604020202020204" pitchFamily="34" charset="0"/>
              </a:rPr>
              <a:t>Ordre</a:t>
            </a:r>
            <a:endParaRPr lang="fr-BE" sz="2400" dirty="0">
              <a:latin typeface="Arial" panose="020B0604020202020204" pitchFamily="34" charset="0"/>
              <a:cs typeface="Arial" panose="020B0604020202020204" pitchFamily="34" charset="0"/>
            </a:endParaRPr>
          </a:p>
        </p:txBody>
      </p:sp>
      <p:sp>
        <p:nvSpPr>
          <p:cNvPr id="30" name="ZoneTexte 29">
            <a:extLst>
              <a:ext uri="{FF2B5EF4-FFF2-40B4-BE49-F238E27FC236}">
                <a16:creationId xmlns:a16="http://schemas.microsoft.com/office/drawing/2014/main" id="{C6580919-3DBC-2389-1164-3DE1DC454194}"/>
              </a:ext>
            </a:extLst>
          </p:cNvPr>
          <p:cNvSpPr txBox="1"/>
          <p:nvPr/>
        </p:nvSpPr>
        <p:spPr>
          <a:xfrm>
            <a:off x="7740429" y="5044320"/>
            <a:ext cx="1869441" cy="830997"/>
          </a:xfrm>
          <a:prstGeom prst="rect">
            <a:avLst/>
          </a:prstGeom>
          <a:noFill/>
        </p:spPr>
        <p:txBody>
          <a:bodyPr wrap="square" rtlCol="0">
            <a:spAutoFit/>
          </a:bodyPr>
          <a:lstStyle/>
          <a:p>
            <a:r>
              <a:rPr lang="fr-FR" sz="2400" dirty="0">
                <a:latin typeface="Arial" panose="020B0604020202020204" pitchFamily="34" charset="0"/>
                <a:cs typeface="Arial" panose="020B0604020202020204" pitchFamily="34" charset="0"/>
              </a:rPr>
              <a:t>Rotation/</a:t>
            </a:r>
            <a:br>
              <a:rPr lang="fr-FR" sz="2400" dirty="0">
                <a:latin typeface="Arial" panose="020B0604020202020204" pitchFamily="34" charset="0"/>
                <a:cs typeface="Arial" panose="020B0604020202020204" pitchFamily="34" charset="0"/>
              </a:rPr>
            </a:br>
            <a:r>
              <a:rPr lang="fr-FR" sz="2400" dirty="0">
                <a:latin typeface="Arial" panose="020B0604020202020204" pitchFamily="34" charset="0"/>
                <a:cs typeface="Arial" panose="020B0604020202020204" pitchFamily="34" charset="0"/>
              </a:rPr>
              <a:t>translation</a:t>
            </a:r>
            <a:endParaRPr lang="fr-BE" sz="2400" dirty="0">
              <a:latin typeface="Arial" panose="020B0604020202020204" pitchFamily="34" charset="0"/>
              <a:cs typeface="Arial" panose="020B0604020202020204" pitchFamily="34" charset="0"/>
            </a:endParaRPr>
          </a:p>
        </p:txBody>
      </p:sp>
      <p:sp>
        <p:nvSpPr>
          <p:cNvPr id="31" name="ZoneTexte 30">
            <a:extLst>
              <a:ext uri="{FF2B5EF4-FFF2-40B4-BE49-F238E27FC236}">
                <a16:creationId xmlns:a16="http://schemas.microsoft.com/office/drawing/2014/main" id="{EAE2A505-6640-0A66-F244-AC82914AC80F}"/>
              </a:ext>
            </a:extLst>
          </p:cNvPr>
          <p:cNvSpPr txBox="1"/>
          <p:nvPr/>
        </p:nvSpPr>
        <p:spPr>
          <a:xfrm>
            <a:off x="9421232" y="4483508"/>
            <a:ext cx="2114815" cy="954107"/>
          </a:xfrm>
          <a:prstGeom prst="rect">
            <a:avLst/>
          </a:prstGeom>
          <a:noFill/>
        </p:spPr>
        <p:txBody>
          <a:bodyPr wrap="square" rtlCol="0">
            <a:spAutoFit/>
          </a:bodyPr>
          <a:lstStyle/>
          <a:p>
            <a:pPr algn="ctr"/>
            <a:r>
              <a:rPr lang="fr-FR" sz="2800" b="1" dirty="0">
                <a:latin typeface="Arial" panose="020B0604020202020204" pitchFamily="34" charset="0"/>
                <a:cs typeface="Arial" panose="020B0604020202020204" pitchFamily="34" charset="0"/>
              </a:rPr>
              <a:t>Régulation</a:t>
            </a:r>
          </a:p>
          <a:p>
            <a:pPr algn="ctr"/>
            <a:r>
              <a:rPr lang="fr-FR" sz="2800" b="1" dirty="0" err="1">
                <a:latin typeface="Arial" panose="020B0604020202020204" pitchFamily="34" charset="0"/>
                <a:cs typeface="Arial" panose="020B0604020202020204" pitchFamily="34" charset="0"/>
              </a:rPr>
              <a:t>dsPic</a:t>
            </a:r>
            <a:endParaRPr lang="fr-BE"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5952238"/>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B0FBC8-ACCD-80B1-5EA2-8D580012DD6F}"/>
              </a:ext>
            </a:extLst>
          </p:cNvPr>
          <p:cNvSpPr>
            <a:spLocks noGrp="1"/>
          </p:cNvSpPr>
          <p:nvPr>
            <p:ph type="sldNum" sz="quarter" idx="12"/>
          </p:nvPr>
        </p:nvSpPr>
        <p:spPr/>
        <p:txBody>
          <a:bodyPr/>
          <a:lstStyle/>
          <a:p>
            <a:fld id="{00E11DDB-913A-0547-951E-73E59C5AF06F}" type="slidenum">
              <a:rPr lang="en-GB" smtClean="0"/>
              <a:t>20</a:t>
            </a:fld>
            <a:endParaRPr lang="en-GB"/>
          </a:p>
        </p:txBody>
      </p:sp>
      <p:pic>
        <p:nvPicPr>
          <p:cNvPr id="3" name="Picture 2">
            <a:extLst>
              <a:ext uri="{FF2B5EF4-FFF2-40B4-BE49-F238E27FC236}">
                <a16:creationId xmlns:a16="http://schemas.microsoft.com/office/drawing/2014/main" id="{A2331D56-7AB8-2B79-4A15-BADBE23253BC}"/>
              </a:ext>
            </a:extLst>
          </p:cNvPr>
          <p:cNvPicPr>
            <a:picLocks noChangeAspect="1"/>
          </p:cNvPicPr>
          <p:nvPr/>
        </p:nvPicPr>
        <p:blipFill>
          <a:blip r:embed="rId3"/>
          <a:srcRect l="10093" b="9869"/>
          <a:stretch>
            <a:fillRect/>
          </a:stretch>
        </p:blipFill>
        <p:spPr>
          <a:xfrm>
            <a:off x="1620466" y="1296378"/>
            <a:ext cx="8642361" cy="4809797"/>
          </a:xfrm>
          <a:prstGeom prst="rect">
            <a:avLst/>
          </a:prstGeom>
        </p:spPr>
      </p:pic>
      <p:sp>
        <p:nvSpPr>
          <p:cNvPr id="4" name="ZoneTexte 8">
            <a:extLst>
              <a:ext uri="{FF2B5EF4-FFF2-40B4-BE49-F238E27FC236}">
                <a16:creationId xmlns:a16="http://schemas.microsoft.com/office/drawing/2014/main" id="{0220E8BF-A7C1-6C98-B2A6-BDCA4B58A592}"/>
              </a:ext>
            </a:extLst>
          </p:cNvPr>
          <p:cNvSpPr txBox="1"/>
          <p:nvPr/>
        </p:nvSpPr>
        <p:spPr>
          <a:xfrm>
            <a:off x="804305" y="367104"/>
            <a:ext cx="1058338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4400"/>
              <a:t>Portée de commande </a:t>
            </a:r>
            <a:r>
              <a:rPr lang="fr-FR" sz="4000"/>
              <a:t>en situation réelle</a:t>
            </a:r>
            <a:endParaRPr lang="fr-FR" sz="4400"/>
          </a:p>
        </p:txBody>
      </p:sp>
    </p:spTree>
    <p:extLst>
      <p:ext uri="{BB962C8B-B14F-4D97-AF65-F5344CB8AC3E}">
        <p14:creationId xmlns:p14="http://schemas.microsoft.com/office/powerpoint/2010/main" val="144537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61195E-0A0F-561D-E960-3738387239CB}"/>
              </a:ext>
            </a:extLst>
          </p:cNvPr>
          <p:cNvSpPr>
            <a:spLocks noGrp="1"/>
          </p:cNvSpPr>
          <p:nvPr>
            <p:ph type="sldNum" sz="quarter" idx="12"/>
          </p:nvPr>
        </p:nvSpPr>
        <p:spPr/>
        <p:txBody>
          <a:bodyPr/>
          <a:lstStyle/>
          <a:p>
            <a:fld id="{00E11DDB-913A-0547-951E-73E59C5AF06F}" type="slidenum">
              <a:rPr lang="fr-FR" smtClean="0"/>
              <a:t>21</a:t>
            </a:fld>
            <a:endParaRPr lang="fr-FR"/>
          </a:p>
        </p:txBody>
      </p:sp>
      <p:sp>
        <p:nvSpPr>
          <p:cNvPr id="3" name="ZoneTexte 8">
            <a:extLst>
              <a:ext uri="{FF2B5EF4-FFF2-40B4-BE49-F238E27FC236}">
                <a16:creationId xmlns:a16="http://schemas.microsoft.com/office/drawing/2014/main" id="{F134281C-18FF-249B-F7B2-679EC70EB337}"/>
              </a:ext>
            </a:extLst>
          </p:cNvPr>
          <p:cNvSpPr txBox="1"/>
          <p:nvPr/>
        </p:nvSpPr>
        <p:spPr>
          <a:xfrm>
            <a:off x="852427" y="276762"/>
            <a:ext cx="1058338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4400"/>
              <a:t>Timeline</a:t>
            </a:r>
          </a:p>
        </p:txBody>
      </p:sp>
      <p:sp>
        <p:nvSpPr>
          <p:cNvPr id="5" name="Rectangle 4">
            <a:extLst>
              <a:ext uri="{FF2B5EF4-FFF2-40B4-BE49-F238E27FC236}">
                <a16:creationId xmlns:a16="http://schemas.microsoft.com/office/drawing/2014/main" id="{2ACFF2B1-D406-7E9D-0F80-2B0E8ADEDC7A}"/>
              </a:ext>
            </a:extLst>
          </p:cNvPr>
          <p:cNvSpPr/>
          <p:nvPr/>
        </p:nvSpPr>
        <p:spPr>
          <a:xfrm>
            <a:off x="622852" y="1815548"/>
            <a:ext cx="11145078" cy="26504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Straight Connector 6">
            <a:extLst>
              <a:ext uri="{FF2B5EF4-FFF2-40B4-BE49-F238E27FC236}">
                <a16:creationId xmlns:a16="http://schemas.microsoft.com/office/drawing/2014/main" id="{1D6B7479-00D2-5857-1A0F-EC9E6CFF9F53}"/>
              </a:ext>
            </a:extLst>
          </p:cNvPr>
          <p:cNvCxnSpPr/>
          <p:nvPr/>
        </p:nvCxnSpPr>
        <p:spPr>
          <a:xfrm>
            <a:off x="658138" y="1624111"/>
            <a:ext cx="0" cy="742122"/>
          </a:xfrm>
          <a:prstGeom prst="line">
            <a:avLst/>
          </a:prstGeom>
          <a:ln w="76200"/>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DC129B8B-14BE-7050-C9A1-FE5EDC72F905}"/>
              </a:ext>
            </a:extLst>
          </p:cNvPr>
          <p:cNvCxnSpPr/>
          <p:nvPr/>
        </p:nvCxnSpPr>
        <p:spPr>
          <a:xfrm>
            <a:off x="1062329" y="1624111"/>
            <a:ext cx="0" cy="742122"/>
          </a:xfrm>
          <a:prstGeom prst="line">
            <a:avLst/>
          </a:prstGeom>
          <a:ln w="7620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4AD40E50-2C1A-2AF5-A89B-EB7C86167BAD}"/>
              </a:ext>
            </a:extLst>
          </p:cNvPr>
          <p:cNvCxnSpPr/>
          <p:nvPr/>
        </p:nvCxnSpPr>
        <p:spPr>
          <a:xfrm>
            <a:off x="1486399" y="1624111"/>
            <a:ext cx="0" cy="742122"/>
          </a:xfrm>
          <a:prstGeom prst="line">
            <a:avLst/>
          </a:prstGeom>
          <a:ln w="76200"/>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98C879FA-6F46-FE8E-A709-5AC7FBDB4D56}"/>
              </a:ext>
            </a:extLst>
          </p:cNvPr>
          <p:cNvCxnSpPr/>
          <p:nvPr/>
        </p:nvCxnSpPr>
        <p:spPr>
          <a:xfrm>
            <a:off x="3979472" y="1660268"/>
            <a:ext cx="0" cy="742122"/>
          </a:xfrm>
          <a:prstGeom prst="line">
            <a:avLst/>
          </a:prstGeom>
          <a:ln w="76200"/>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5472A9B5-5D0F-69CB-54D8-6301FD053740}"/>
              </a:ext>
            </a:extLst>
          </p:cNvPr>
          <p:cNvSpPr txBox="1"/>
          <p:nvPr/>
        </p:nvSpPr>
        <p:spPr>
          <a:xfrm>
            <a:off x="464395" y="1088838"/>
            <a:ext cx="1084528" cy="461665"/>
          </a:xfrm>
          <a:prstGeom prst="rect">
            <a:avLst/>
          </a:prstGeom>
          <a:noFill/>
        </p:spPr>
        <p:txBody>
          <a:bodyPr wrap="none" rtlCol="0">
            <a:spAutoFit/>
          </a:bodyPr>
          <a:lstStyle/>
          <a:p>
            <a:r>
              <a:rPr lang="fr-FR" sz="2400"/>
              <a:t>Février</a:t>
            </a:r>
            <a:endParaRPr lang="fr-FR"/>
          </a:p>
        </p:txBody>
      </p:sp>
      <p:sp>
        <p:nvSpPr>
          <p:cNvPr id="12" name="TextBox 11">
            <a:extLst>
              <a:ext uri="{FF2B5EF4-FFF2-40B4-BE49-F238E27FC236}">
                <a16:creationId xmlns:a16="http://schemas.microsoft.com/office/drawing/2014/main" id="{139B9609-04EC-90B1-5F4E-EADBE03EEDB2}"/>
              </a:ext>
            </a:extLst>
          </p:cNvPr>
          <p:cNvSpPr txBox="1"/>
          <p:nvPr/>
        </p:nvSpPr>
        <p:spPr>
          <a:xfrm>
            <a:off x="442374" y="2393602"/>
            <a:ext cx="431528" cy="369332"/>
          </a:xfrm>
          <a:prstGeom prst="rect">
            <a:avLst/>
          </a:prstGeom>
          <a:noFill/>
        </p:spPr>
        <p:txBody>
          <a:bodyPr wrap="none" rtlCol="0">
            <a:spAutoFit/>
          </a:bodyPr>
          <a:lstStyle/>
          <a:p>
            <a:r>
              <a:rPr lang="fr-FR"/>
              <a:t>03</a:t>
            </a:r>
          </a:p>
        </p:txBody>
      </p:sp>
      <p:sp>
        <p:nvSpPr>
          <p:cNvPr id="13" name="TextBox 12">
            <a:extLst>
              <a:ext uri="{FF2B5EF4-FFF2-40B4-BE49-F238E27FC236}">
                <a16:creationId xmlns:a16="http://schemas.microsoft.com/office/drawing/2014/main" id="{6B898708-E215-F87A-E7A1-2E623632760D}"/>
              </a:ext>
            </a:extLst>
          </p:cNvPr>
          <p:cNvSpPr txBox="1"/>
          <p:nvPr/>
        </p:nvSpPr>
        <p:spPr>
          <a:xfrm>
            <a:off x="846565" y="2388270"/>
            <a:ext cx="431528" cy="369332"/>
          </a:xfrm>
          <a:prstGeom prst="rect">
            <a:avLst/>
          </a:prstGeom>
          <a:noFill/>
        </p:spPr>
        <p:txBody>
          <a:bodyPr wrap="none" rtlCol="0">
            <a:spAutoFit/>
          </a:bodyPr>
          <a:lstStyle/>
          <a:p>
            <a:r>
              <a:rPr lang="fr-FR"/>
              <a:t>11</a:t>
            </a:r>
          </a:p>
        </p:txBody>
      </p:sp>
      <p:sp>
        <p:nvSpPr>
          <p:cNvPr id="14" name="TextBox 13">
            <a:extLst>
              <a:ext uri="{FF2B5EF4-FFF2-40B4-BE49-F238E27FC236}">
                <a16:creationId xmlns:a16="http://schemas.microsoft.com/office/drawing/2014/main" id="{23248B69-CCB5-2ED9-1CEB-192DE484DDC6}"/>
              </a:ext>
            </a:extLst>
          </p:cNvPr>
          <p:cNvSpPr txBox="1"/>
          <p:nvPr/>
        </p:nvSpPr>
        <p:spPr>
          <a:xfrm>
            <a:off x="1293167" y="2388270"/>
            <a:ext cx="431528" cy="369332"/>
          </a:xfrm>
          <a:prstGeom prst="rect">
            <a:avLst/>
          </a:prstGeom>
          <a:noFill/>
        </p:spPr>
        <p:txBody>
          <a:bodyPr wrap="none" rtlCol="0">
            <a:spAutoFit/>
          </a:bodyPr>
          <a:lstStyle/>
          <a:p>
            <a:r>
              <a:rPr lang="fr-FR"/>
              <a:t>21</a:t>
            </a:r>
          </a:p>
        </p:txBody>
      </p:sp>
      <p:sp>
        <p:nvSpPr>
          <p:cNvPr id="15" name="TextBox 14">
            <a:extLst>
              <a:ext uri="{FF2B5EF4-FFF2-40B4-BE49-F238E27FC236}">
                <a16:creationId xmlns:a16="http://schemas.microsoft.com/office/drawing/2014/main" id="{EA8EE97A-4E36-151E-7EBB-7B7B2D2725B5}"/>
              </a:ext>
            </a:extLst>
          </p:cNvPr>
          <p:cNvSpPr txBox="1"/>
          <p:nvPr/>
        </p:nvSpPr>
        <p:spPr>
          <a:xfrm>
            <a:off x="3804503" y="1119090"/>
            <a:ext cx="840486" cy="461665"/>
          </a:xfrm>
          <a:prstGeom prst="rect">
            <a:avLst/>
          </a:prstGeom>
          <a:noFill/>
        </p:spPr>
        <p:txBody>
          <a:bodyPr wrap="none" rtlCol="0">
            <a:spAutoFit/>
          </a:bodyPr>
          <a:lstStyle/>
          <a:p>
            <a:r>
              <a:rPr lang="fr-FR" sz="2400"/>
              <a:t>Mars</a:t>
            </a:r>
            <a:endParaRPr lang="fr-FR"/>
          </a:p>
        </p:txBody>
      </p:sp>
      <p:sp>
        <p:nvSpPr>
          <p:cNvPr id="16" name="TextBox 15">
            <a:extLst>
              <a:ext uri="{FF2B5EF4-FFF2-40B4-BE49-F238E27FC236}">
                <a16:creationId xmlns:a16="http://schemas.microsoft.com/office/drawing/2014/main" id="{300841B4-0A68-A2B3-D0DD-C4AA29D97EFF}"/>
              </a:ext>
            </a:extLst>
          </p:cNvPr>
          <p:cNvSpPr txBox="1"/>
          <p:nvPr/>
        </p:nvSpPr>
        <p:spPr>
          <a:xfrm>
            <a:off x="3763708" y="2402390"/>
            <a:ext cx="431528" cy="369332"/>
          </a:xfrm>
          <a:prstGeom prst="rect">
            <a:avLst/>
          </a:prstGeom>
          <a:noFill/>
        </p:spPr>
        <p:txBody>
          <a:bodyPr wrap="none" rtlCol="0">
            <a:spAutoFit/>
          </a:bodyPr>
          <a:lstStyle/>
          <a:p>
            <a:r>
              <a:rPr lang="fr-FR"/>
              <a:t>21</a:t>
            </a:r>
          </a:p>
        </p:txBody>
      </p:sp>
      <p:cxnSp>
        <p:nvCxnSpPr>
          <p:cNvPr id="17" name="Straight Connector 16">
            <a:extLst>
              <a:ext uri="{FF2B5EF4-FFF2-40B4-BE49-F238E27FC236}">
                <a16:creationId xmlns:a16="http://schemas.microsoft.com/office/drawing/2014/main" id="{B5B20ECB-5D09-AA10-4BE5-F58E789702D4}"/>
              </a:ext>
            </a:extLst>
          </p:cNvPr>
          <p:cNvCxnSpPr/>
          <p:nvPr/>
        </p:nvCxnSpPr>
        <p:spPr>
          <a:xfrm>
            <a:off x="4440510" y="1655801"/>
            <a:ext cx="0" cy="742122"/>
          </a:xfrm>
          <a:prstGeom prst="line">
            <a:avLst/>
          </a:prstGeom>
          <a:ln w="76200"/>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9D64658B-2D3C-03EB-14F3-B5C8E79FBA45}"/>
              </a:ext>
            </a:extLst>
          </p:cNvPr>
          <p:cNvSpPr txBox="1"/>
          <p:nvPr/>
        </p:nvSpPr>
        <p:spPr>
          <a:xfrm>
            <a:off x="4224746" y="2397923"/>
            <a:ext cx="431528" cy="369332"/>
          </a:xfrm>
          <a:prstGeom prst="rect">
            <a:avLst/>
          </a:prstGeom>
          <a:noFill/>
        </p:spPr>
        <p:txBody>
          <a:bodyPr wrap="none" rtlCol="0">
            <a:spAutoFit/>
          </a:bodyPr>
          <a:lstStyle/>
          <a:p>
            <a:r>
              <a:rPr lang="fr-FR"/>
              <a:t>28</a:t>
            </a:r>
          </a:p>
        </p:txBody>
      </p:sp>
      <p:sp>
        <p:nvSpPr>
          <p:cNvPr id="21" name="TextBox 20">
            <a:extLst>
              <a:ext uri="{FF2B5EF4-FFF2-40B4-BE49-F238E27FC236}">
                <a16:creationId xmlns:a16="http://schemas.microsoft.com/office/drawing/2014/main" id="{662B2116-8374-5AC3-08DD-BCF396974755}"/>
              </a:ext>
            </a:extLst>
          </p:cNvPr>
          <p:cNvSpPr txBox="1"/>
          <p:nvPr/>
        </p:nvSpPr>
        <p:spPr>
          <a:xfrm>
            <a:off x="5875401" y="1121250"/>
            <a:ext cx="758734" cy="461665"/>
          </a:xfrm>
          <a:prstGeom prst="rect">
            <a:avLst/>
          </a:prstGeom>
          <a:noFill/>
        </p:spPr>
        <p:txBody>
          <a:bodyPr wrap="none" rtlCol="0">
            <a:spAutoFit/>
          </a:bodyPr>
          <a:lstStyle/>
          <a:p>
            <a:r>
              <a:rPr lang="fr-FR" sz="2400"/>
              <a:t>Avril</a:t>
            </a:r>
            <a:endParaRPr lang="fr-FR"/>
          </a:p>
        </p:txBody>
      </p:sp>
      <p:cxnSp>
        <p:nvCxnSpPr>
          <p:cNvPr id="22" name="Straight Connector 21">
            <a:extLst>
              <a:ext uri="{FF2B5EF4-FFF2-40B4-BE49-F238E27FC236}">
                <a16:creationId xmlns:a16="http://schemas.microsoft.com/office/drawing/2014/main" id="{526DB069-AAB1-C6A1-DFF1-BB028646B1EF}"/>
              </a:ext>
            </a:extLst>
          </p:cNvPr>
          <p:cNvCxnSpPr/>
          <p:nvPr/>
        </p:nvCxnSpPr>
        <p:spPr>
          <a:xfrm>
            <a:off x="5599218" y="1669052"/>
            <a:ext cx="0" cy="742122"/>
          </a:xfrm>
          <a:prstGeom prst="line">
            <a:avLst/>
          </a:prstGeom>
          <a:ln w="76200"/>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1E4CDBD2-42DC-FC3B-01B0-0E0EA10A2FE7}"/>
              </a:ext>
            </a:extLst>
          </p:cNvPr>
          <p:cNvSpPr txBox="1"/>
          <p:nvPr/>
        </p:nvSpPr>
        <p:spPr>
          <a:xfrm>
            <a:off x="5383454" y="2411174"/>
            <a:ext cx="431528" cy="369332"/>
          </a:xfrm>
          <a:prstGeom prst="rect">
            <a:avLst/>
          </a:prstGeom>
          <a:noFill/>
        </p:spPr>
        <p:txBody>
          <a:bodyPr wrap="none" rtlCol="0">
            <a:spAutoFit/>
          </a:bodyPr>
          <a:lstStyle/>
          <a:p>
            <a:r>
              <a:rPr lang="fr-FR"/>
              <a:t>04</a:t>
            </a:r>
          </a:p>
        </p:txBody>
      </p:sp>
      <p:cxnSp>
        <p:nvCxnSpPr>
          <p:cNvPr id="24" name="Straight Connector 23">
            <a:extLst>
              <a:ext uri="{FF2B5EF4-FFF2-40B4-BE49-F238E27FC236}">
                <a16:creationId xmlns:a16="http://schemas.microsoft.com/office/drawing/2014/main" id="{72977160-26C0-B2B2-B68F-557260DCEAE3}"/>
              </a:ext>
            </a:extLst>
          </p:cNvPr>
          <p:cNvCxnSpPr/>
          <p:nvPr/>
        </p:nvCxnSpPr>
        <p:spPr>
          <a:xfrm>
            <a:off x="6842810" y="1669052"/>
            <a:ext cx="0" cy="742122"/>
          </a:xfrm>
          <a:prstGeom prst="line">
            <a:avLst/>
          </a:prstGeom>
          <a:ln w="76200"/>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48C8D589-B014-FE49-45D9-7B87C9E75FEF}"/>
              </a:ext>
            </a:extLst>
          </p:cNvPr>
          <p:cNvSpPr txBox="1"/>
          <p:nvPr/>
        </p:nvSpPr>
        <p:spPr>
          <a:xfrm>
            <a:off x="6627046" y="2411174"/>
            <a:ext cx="431528" cy="369332"/>
          </a:xfrm>
          <a:prstGeom prst="rect">
            <a:avLst/>
          </a:prstGeom>
          <a:noFill/>
        </p:spPr>
        <p:txBody>
          <a:bodyPr wrap="none" rtlCol="0">
            <a:spAutoFit/>
          </a:bodyPr>
          <a:lstStyle/>
          <a:p>
            <a:r>
              <a:rPr lang="fr-FR"/>
              <a:t>22</a:t>
            </a:r>
          </a:p>
        </p:txBody>
      </p:sp>
      <p:sp>
        <p:nvSpPr>
          <p:cNvPr id="26" name="TextBox 25">
            <a:extLst>
              <a:ext uri="{FF2B5EF4-FFF2-40B4-BE49-F238E27FC236}">
                <a16:creationId xmlns:a16="http://schemas.microsoft.com/office/drawing/2014/main" id="{498A204D-B0CD-6B40-5399-099025968252}"/>
              </a:ext>
            </a:extLst>
          </p:cNvPr>
          <p:cNvSpPr txBox="1"/>
          <p:nvPr/>
        </p:nvSpPr>
        <p:spPr>
          <a:xfrm>
            <a:off x="9008884" y="1088838"/>
            <a:ext cx="665567" cy="461665"/>
          </a:xfrm>
          <a:prstGeom prst="rect">
            <a:avLst/>
          </a:prstGeom>
          <a:noFill/>
        </p:spPr>
        <p:txBody>
          <a:bodyPr wrap="none" rtlCol="0">
            <a:spAutoFit/>
          </a:bodyPr>
          <a:lstStyle/>
          <a:p>
            <a:r>
              <a:rPr lang="fr-FR" sz="2400"/>
              <a:t>Mai</a:t>
            </a:r>
            <a:endParaRPr lang="fr-FR"/>
          </a:p>
        </p:txBody>
      </p:sp>
      <p:cxnSp>
        <p:nvCxnSpPr>
          <p:cNvPr id="27" name="Straight Connector 26">
            <a:extLst>
              <a:ext uri="{FF2B5EF4-FFF2-40B4-BE49-F238E27FC236}">
                <a16:creationId xmlns:a16="http://schemas.microsoft.com/office/drawing/2014/main" id="{6E3813E6-EB27-164D-AA79-CC415A62EF1A}"/>
              </a:ext>
            </a:extLst>
          </p:cNvPr>
          <p:cNvCxnSpPr/>
          <p:nvPr/>
        </p:nvCxnSpPr>
        <p:spPr>
          <a:xfrm>
            <a:off x="9332029" y="1623389"/>
            <a:ext cx="0" cy="742122"/>
          </a:xfrm>
          <a:prstGeom prst="line">
            <a:avLst/>
          </a:prstGeom>
          <a:ln w="76200"/>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9987BBE4-3C0F-910D-38B0-43A844F907F3}"/>
              </a:ext>
            </a:extLst>
          </p:cNvPr>
          <p:cNvSpPr txBox="1"/>
          <p:nvPr/>
        </p:nvSpPr>
        <p:spPr>
          <a:xfrm>
            <a:off x="9116265" y="2365511"/>
            <a:ext cx="431528" cy="369332"/>
          </a:xfrm>
          <a:prstGeom prst="rect">
            <a:avLst/>
          </a:prstGeom>
          <a:noFill/>
        </p:spPr>
        <p:txBody>
          <a:bodyPr wrap="none" rtlCol="0">
            <a:spAutoFit/>
          </a:bodyPr>
          <a:lstStyle/>
          <a:p>
            <a:r>
              <a:rPr lang="fr-FR"/>
              <a:t>12</a:t>
            </a:r>
          </a:p>
        </p:txBody>
      </p:sp>
      <p:sp>
        <p:nvSpPr>
          <p:cNvPr id="29" name="TextBox 28">
            <a:extLst>
              <a:ext uri="{FF2B5EF4-FFF2-40B4-BE49-F238E27FC236}">
                <a16:creationId xmlns:a16="http://schemas.microsoft.com/office/drawing/2014/main" id="{653A4C0E-30DB-6F35-6A3A-A2BD1D4B8BF8}"/>
              </a:ext>
            </a:extLst>
          </p:cNvPr>
          <p:cNvSpPr txBox="1"/>
          <p:nvPr/>
        </p:nvSpPr>
        <p:spPr>
          <a:xfrm>
            <a:off x="1283927" y="5868531"/>
            <a:ext cx="2479781" cy="400110"/>
          </a:xfrm>
          <a:prstGeom prst="rect">
            <a:avLst/>
          </a:prstGeom>
          <a:noFill/>
        </p:spPr>
        <p:txBody>
          <a:bodyPr wrap="none" rtlCol="0">
            <a:spAutoFit/>
          </a:bodyPr>
          <a:lstStyle/>
          <a:p>
            <a:r>
              <a:rPr lang="fr-FR" sz="2000" noProof="0"/>
              <a:t>Lancement du projet</a:t>
            </a:r>
          </a:p>
        </p:txBody>
      </p:sp>
      <p:sp>
        <p:nvSpPr>
          <p:cNvPr id="30" name="TextBox 29">
            <a:extLst>
              <a:ext uri="{FF2B5EF4-FFF2-40B4-BE49-F238E27FC236}">
                <a16:creationId xmlns:a16="http://schemas.microsoft.com/office/drawing/2014/main" id="{553DEBE8-0779-0B55-E236-45B7CA0FAB17}"/>
              </a:ext>
            </a:extLst>
          </p:cNvPr>
          <p:cNvSpPr txBox="1"/>
          <p:nvPr/>
        </p:nvSpPr>
        <p:spPr>
          <a:xfrm>
            <a:off x="1588914" y="5216747"/>
            <a:ext cx="2105705" cy="400110"/>
          </a:xfrm>
          <a:prstGeom prst="rect">
            <a:avLst/>
          </a:prstGeom>
          <a:noFill/>
        </p:spPr>
        <p:txBody>
          <a:bodyPr wrap="none" rtlCol="0">
            <a:spAutoFit/>
          </a:bodyPr>
          <a:lstStyle/>
          <a:p>
            <a:r>
              <a:rPr lang="fr-FR" sz="2000" noProof="0"/>
              <a:t>Corrélation finale</a:t>
            </a:r>
          </a:p>
        </p:txBody>
      </p:sp>
      <p:sp>
        <p:nvSpPr>
          <p:cNvPr id="31" name="TextBox 30">
            <a:extLst>
              <a:ext uri="{FF2B5EF4-FFF2-40B4-BE49-F238E27FC236}">
                <a16:creationId xmlns:a16="http://schemas.microsoft.com/office/drawing/2014/main" id="{1449EDED-B08E-384A-1340-EC583C228D4B}"/>
              </a:ext>
            </a:extLst>
          </p:cNvPr>
          <p:cNvSpPr txBox="1"/>
          <p:nvPr/>
        </p:nvSpPr>
        <p:spPr>
          <a:xfrm>
            <a:off x="1588914" y="3926462"/>
            <a:ext cx="2396810" cy="707886"/>
          </a:xfrm>
          <a:prstGeom prst="rect">
            <a:avLst/>
          </a:prstGeom>
          <a:noFill/>
        </p:spPr>
        <p:txBody>
          <a:bodyPr wrap="none" rtlCol="0">
            <a:spAutoFit/>
          </a:bodyPr>
          <a:lstStyle/>
          <a:p>
            <a:r>
              <a:rPr lang="fr-FR" sz="2000" noProof="0" dirty="0"/>
              <a:t>première régulation </a:t>
            </a:r>
            <a:br>
              <a:rPr lang="fr-FR" sz="2000" noProof="0" dirty="0"/>
            </a:br>
            <a:r>
              <a:rPr lang="fr-FR" sz="2000" noProof="0" dirty="0"/>
              <a:t>fonctionnelle</a:t>
            </a:r>
          </a:p>
        </p:txBody>
      </p:sp>
      <p:cxnSp>
        <p:nvCxnSpPr>
          <p:cNvPr id="33" name="Elbow Connector 32">
            <a:extLst>
              <a:ext uri="{FF2B5EF4-FFF2-40B4-BE49-F238E27FC236}">
                <a16:creationId xmlns:a16="http://schemas.microsoft.com/office/drawing/2014/main" id="{767FAE55-83DD-492A-BA9B-4247C6846DA7}"/>
              </a:ext>
            </a:extLst>
          </p:cNvPr>
          <p:cNvCxnSpPr>
            <a:stCxn id="12" idx="2"/>
            <a:endCxn id="29" idx="1"/>
          </p:cNvCxnSpPr>
          <p:nvPr/>
        </p:nvCxnSpPr>
        <p:spPr>
          <a:xfrm rot="16200000" flipH="1">
            <a:off x="-681794" y="4102865"/>
            <a:ext cx="3305652" cy="625789"/>
          </a:xfrm>
          <a:prstGeom prst="bentConnector2">
            <a:avLst/>
          </a:prstGeom>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9358C4A0-7EB8-E76C-F660-F78A45F4A5AD}"/>
              </a:ext>
            </a:extLst>
          </p:cNvPr>
          <p:cNvCxnSpPr>
            <a:stCxn id="13" idx="2"/>
            <a:endCxn id="30" idx="1"/>
          </p:cNvCxnSpPr>
          <p:nvPr/>
        </p:nvCxnSpPr>
        <p:spPr>
          <a:xfrm rot="16200000" flipH="1">
            <a:off x="-3979" y="3823909"/>
            <a:ext cx="2659200" cy="526585"/>
          </a:xfrm>
          <a:prstGeom prst="bentConnector2">
            <a:avLst/>
          </a:prstGeom>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9DFFAC94-2EA6-3243-89E8-BC3BC6157E50}"/>
              </a:ext>
            </a:extLst>
          </p:cNvPr>
          <p:cNvSpPr txBox="1"/>
          <p:nvPr/>
        </p:nvSpPr>
        <p:spPr>
          <a:xfrm>
            <a:off x="1588914" y="4847415"/>
            <a:ext cx="1800558" cy="400110"/>
          </a:xfrm>
          <a:prstGeom prst="rect">
            <a:avLst/>
          </a:prstGeom>
          <a:noFill/>
        </p:spPr>
        <p:txBody>
          <a:bodyPr wrap="none" rtlCol="0">
            <a:spAutoFit/>
          </a:bodyPr>
          <a:lstStyle/>
          <a:p>
            <a:r>
              <a:rPr lang="fr-FR" sz="2000"/>
              <a:t>Premier circuit</a:t>
            </a:r>
          </a:p>
        </p:txBody>
      </p:sp>
      <p:cxnSp>
        <p:nvCxnSpPr>
          <p:cNvPr id="41" name="Elbow Connector 40">
            <a:extLst>
              <a:ext uri="{FF2B5EF4-FFF2-40B4-BE49-F238E27FC236}">
                <a16:creationId xmlns:a16="http://schemas.microsoft.com/office/drawing/2014/main" id="{01BA0539-B9DF-602F-CFB4-6AD0C68CD00A}"/>
              </a:ext>
            </a:extLst>
          </p:cNvPr>
          <p:cNvCxnSpPr>
            <a:stCxn id="13" idx="2"/>
            <a:endCxn id="39" idx="1"/>
          </p:cNvCxnSpPr>
          <p:nvPr/>
        </p:nvCxnSpPr>
        <p:spPr>
          <a:xfrm rot="16200000" flipH="1">
            <a:off x="180687" y="3639243"/>
            <a:ext cx="2289868" cy="526585"/>
          </a:xfrm>
          <a:prstGeom prst="bentConnector2">
            <a:avLst/>
          </a:prstGeom>
        </p:spPr>
        <p:style>
          <a:lnRef idx="2">
            <a:schemeClr val="dk1"/>
          </a:lnRef>
          <a:fillRef idx="0">
            <a:schemeClr val="dk1"/>
          </a:fillRef>
          <a:effectRef idx="1">
            <a:schemeClr val="dk1"/>
          </a:effectRef>
          <a:fontRef idx="minor">
            <a:schemeClr val="tx1"/>
          </a:fontRef>
        </p:style>
      </p:cxnSp>
      <p:cxnSp>
        <p:nvCxnSpPr>
          <p:cNvPr id="43" name="Elbow Connector 42">
            <a:extLst>
              <a:ext uri="{FF2B5EF4-FFF2-40B4-BE49-F238E27FC236}">
                <a16:creationId xmlns:a16="http://schemas.microsoft.com/office/drawing/2014/main" id="{F169A3C8-9FF2-A7AD-3CE4-A3158A4ABFDF}"/>
              </a:ext>
            </a:extLst>
          </p:cNvPr>
          <p:cNvCxnSpPr>
            <a:stCxn id="14" idx="2"/>
            <a:endCxn id="31" idx="1"/>
          </p:cNvCxnSpPr>
          <p:nvPr/>
        </p:nvCxnSpPr>
        <p:spPr>
          <a:xfrm rot="16200000" flipH="1">
            <a:off x="787521" y="3479011"/>
            <a:ext cx="1522803" cy="79983"/>
          </a:xfrm>
          <a:prstGeom prst="bentConnector2">
            <a:avLst/>
          </a:prstGeom>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DC853611-8D35-1083-6F88-0BCA42CB5D5E}"/>
              </a:ext>
            </a:extLst>
          </p:cNvPr>
          <p:cNvSpPr txBox="1"/>
          <p:nvPr/>
        </p:nvSpPr>
        <p:spPr>
          <a:xfrm>
            <a:off x="4742516" y="5099203"/>
            <a:ext cx="1977914" cy="707886"/>
          </a:xfrm>
          <a:prstGeom prst="rect">
            <a:avLst/>
          </a:prstGeom>
          <a:noFill/>
        </p:spPr>
        <p:txBody>
          <a:bodyPr wrap="none" rtlCol="0">
            <a:spAutoFit/>
          </a:bodyPr>
          <a:lstStyle/>
          <a:p>
            <a:r>
              <a:rPr lang="fr-FR" sz="2000" noProof="0"/>
              <a:t>Communication</a:t>
            </a:r>
            <a:br>
              <a:rPr lang="fr-FR" sz="2000" noProof="0"/>
            </a:br>
            <a:r>
              <a:rPr lang="fr-FR" sz="2000" noProof="0"/>
              <a:t> complète</a:t>
            </a:r>
          </a:p>
        </p:txBody>
      </p:sp>
      <p:sp>
        <p:nvSpPr>
          <p:cNvPr id="50" name="TextBox 49">
            <a:extLst>
              <a:ext uri="{FF2B5EF4-FFF2-40B4-BE49-F238E27FC236}">
                <a16:creationId xmlns:a16="http://schemas.microsoft.com/office/drawing/2014/main" id="{9D4FFEE4-D513-9358-5D09-50ABBA6E49C1}"/>
              </a:ext>
            </a:extLst>
          </p:cNvPr>
          <p:cNvSpPr txBox="1"/>
          <p:nvPr/>
        </p:nvSpPr>
        <p:spPr>
          <a:xfrm>
            <a:off x="4440510" y="5896068"/>
            <a:ext cx="2315377" cy="400110"/>
          </a:xfrm>
          <a:prstGeom prst="rect">
            <a:avLst/>
          </a:prstGeom>
          <a:noFill/>
        </p:spPr>
        <p:txBody>
          <a:bodyPr wrap="none" rtlCol="0">
            <a:spAutoFit/>
          </a:bodyPr>
          <a:lstStyle/>
          <a:p>
            <a:r>
              <a:rPr lang="fr-FR" sz="2000" noProof="0"/>
              <a:t>Détection du début</a:t>
            </a:r>
          </a:p>
        </p:txBody>
      </p:sp>
      <p:sp>
        <p:nvSpPr>
          <p:cNvPr id="57" name="TextBox 56">
            <a:extLst>
              <a:ext uri="{FF2B5EF4-FFF2-40B4-BE49-F238E27FC236}">
                <a16:creationId xmlns:a16="http://schemas.microsoft.com/office/drawing/2014/main" id="{D0D03209-107B-93F3-72BA-A44322F8BD91}"/>
              </a:ext>
            </a:extLst>
          </p:cNvPr>
          <p:cNvSpPr txBox="1"/>
          <p:nvPr/>
        </p:nvSpPr>
        <p:spPr>
          <a:xfrm>
            <a:off x="6957174" y="3608163"/>
            <a:ext cx="1463542" cy="400110"/>
          </a:xfrm>
          <a:prstGeom prst="rect">
            <a:avLst/>
          </a:prstGeom>
          <a:noFill/>
        </p:spPr>
        <p:txBody>
          <a:bodyPr wrap="none" rtlCol="0">
            <a:spAutoFit/>
          </a:bodyPr>
          <a:lstStyle/>
          <a:p>
            <a:r>
              <a:rPr lang="fr-FR" sz="2000" noProof="0"/>
              <a:t>Circuit final</a:t>
            </a:r>
          </a:p>
        </p:txBody>
      </p:sp>
      <p:sp>
        <p:nvSpPr>
          <p:cNvPr id="58" name="TextBox 57">
            <a:extLst>
              <a:ext uri="{FF2B5EF4-FFF2-40B4-BE49-F238E27FC236}">
                <a16:creationId xmlns:a16="http://schemas.microsoft.com/office/drawing/2014/main" id="{C610202A-714A-6389-6A64-3404237F64FA}"/>
              </a:ext>
            </a:extLst>
          </p:cNvPr>
          <p:cNvSpPr txBox="1"/>
          <p:nvPr/>
        </p:nvSpPr>
        <p:spPr>
          <a:xfrm>
            <a:off x="6957174" y="3966431"/>
            <a:ext cx="2369559" cy="400110"/>
          </a:xfrm>
          <a:prstGeom prst="rect">
            <a:avLst/>
          </a:prstGeom>
          <a:noFill/>
        </p:spPr>
        <p:txBody>
          <a:bodyPr wrap="none" rtlCol="0">
            <a:spAutoFit/>
          </a:bodyPr>
          <a:lstStyle/>
          <a:p>
            <a:r>
              <a:rPr lang="fr-FR" sz="2000" noProof="0"/>
              <a:t>Commande du PCB</a:t>
            </a:r>
          </a:p>
        </p:txBody>
      </p:sp>
      <p:sp>
        <p:nvSpPr>
          <p:cNvPr id="61" name="TextBox 60">
            <a:extLst>
              <a:ext uri="{FF2B5EF4-FFF2-40B4-BE49-F238E27FC236}">
                <a16:creationId xmlns:a16="http://schemas.microsoft.com/office/drawing/2014/main" id="{4A1D9748-F902-8C7A-4A69-881C517A1E30}"/>
              </a:ext>
            </a:extLst>
          </p:cNvPr>
          <p:cNvSpPr txBox="1"/>
          <p:nvPr/>
        </p:nvSpPr>
        <p:spPr>
          <a:xfrm>
            <a:off x="9547793" y="5262914"/>
            <a:ext cx="1806007" cy="707886"/>
          </a:xfrm>
          <a:prstGeom prst="rect">
            <a:avLst/>
          </a:prstGeom>
          <a:noFill/>
        </p:spPr>
        <p:txBody>
          <a:bodyPr wrap="none" rtlCol="0">
            <a:spAutoFit/>
          </a:bodyPr>
          <a:lstStyle/>
          <a:p>
            <a:r>
              <a:rPr lang="fr-FR" sz="2000" noProof="0"/>
              <a:t>Evaluation des</a:t>
            </a:r>
          </a:p>
          <a:p>
            <a:r>
              <a:rPr lang="fr-FR" sz="2000" noProof="0"/>
              <a:t> performances</a:t>
            </a:r>
          </a:p>
        </p:txBody>
      </p:sp>
      <p:cxnSp>
        <p:nvCxnSpPr>
          <p:cNvPr id="63" name="Elbow Connector 62">
            <a:extLst>
              <a:ext uri="{FF2B5EF4-FFF2-40B4-BE49-F238E27FC236}">
                <a16:creationId xmlns:a16="http://schemas.microsoft.com/office/drawing/2014/main" id="{ADD3AB99-2F64-8309-7205-24C36BB2A278}"/>
              </a:ext>
            </a:extLst>
          </p:cNvPr>
          <p:cNvCxnSpPr>
            <a:stCxn id="16" idx="2"/>
            <a:endCxn id="50" idx="1"/>
          </p:cNvCxnSpPr>
          <p:nvPr/>
        </p:nvCxnSpPr>
        <p:spPr>
          <a:xfrm rot="16200000" flipH="1">
            <a:off x="2547791" y="4203403"/>
            <a:ext cx="3324401" cy="461038"/>
          </a:xfrm>
          <a:prstGeom prst="bentConnector2">
            <a:avLst/>
          </a:prstGeom>
        </p:spPr>
        <p:style>
          <a:lnRef idx="2">
            <a:schemeClr val="dk1"/>
          </a:lnRef>
          <a:fillRef idx="0">
            <a:schemeClr val="dk1"/>
          </a:fillRef>
          <a:effectRef idx="1">
            <a:schemeClr val="dk1"/>
          </a:effectRef>
          <a:fontRef idx="minor">
            <a:schemeClr val="tx1"/>
          </a:fontRef>
        </p:style>
      </p:cxnSp>
      <p:cxnSp>
        <p:nvCxnSpPr>
          <p:cNvPr id="66" name="Elbow Connector 65">
            <a:extLst>
              <a:ext uri="{FF2B5EF4-FFF2-40B4-BE49-F238E27FC236}">
                <a16:creationId xmlns:a16="http://schemas.microsoft.com/office/drawing/2014/main" id="{CAE6FB9E-1DE4-8A7F-D90C-DD86F667A3E6}"/>
              </a:ext>
            </a:extLst>
          </p:cNvPr>
          <p:cNvCxnSpPr>
            <a:stCxn id="20" idx="2"/>
            <a:endCxn id="49" idx="1"/>
          </p:cNvCxnSpPr>
          <p:nvPr/>
        </p:nvCxnSpPr>
        <p:spPr>
          <a:xfrm rot="16200000" flipH="1">
            <a:off x="3248568" y="3959197"/>
            <a:ext cx="2685891" cy="302006"/>
          </a:xfrm>
          <a:prstGeom prst="bentConnector2">
            <a:avLst/>
          </a:prstGeom>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ECE94031-ADEB-72CA-0758-2DC55F7B210A}"/>
              </a:ext>
            </a:extLst>
          </p:cNvPr>
          <p:cNvSpPr txBox="1"/>
          <p:nvPr/>
        </p:nvSpPr>
        <p:spPr>
          <a:xfrm>
            <a:off x="5780988" y="4377605"/>
            <a:ext cx="2818464" cy="707886"/>
          </a:xfrm>
          <a:prstGeom prst="rect">
            <a:avLst/>
          </a:prstGeom>
          <a:noFill/>
        </p:spPr>
        <p:txBody>
          <a:bodyPr wrap="none" rtlCol="0">
            <a:spAutoFit/>
          </a:bodyPr>
          <a:lstStyle/>
          <a:p>
            <a:r>
              <a:rPr lang="fr-FR" sz="2000" b="1"/>
              <a:t>Prototype entièrement</a:t>
            </a:r>
          </a:p>
          <a:p>
            <a:r>
              <a:rPr lang="fr-FR" sz="2000" b="1"/>
              <a:t>fonctionnel</a:t>
            </a:r>
          </a:p>
        </p:txBody>
      </p:sp>
      <p:cxnSp>
        <p:nvCxnSpPr>
          <p:cNvPr id="69" name="Elbow Connector 68">
            <a:extLst>
              <a:ext uri="{FF2B5EF4-FFF2-40B4-BE49-F238E27FC236}">
                <a16:creationId xmlns:a16="http://schemas.microsoft.com/office/drawing/2014/main" id="{D04B98A8-68E7-8765-B509-9948CABAC55B}"/>
              </a:ext>
            </a:extLst>
          </p:cNvPr>
          <p:cNvCxnSpPr>
            <a:stCxn id="23" idx="2"/>
            <a:endCxn id="67" idx="1"/>
          </p:cNvCxnSpPr>
          <p:nvPr/>
        </p:nvCxnSpPr>
        <p:spPr>
          <a:xfrm rot="16200000" flipH="1">
            <a:off x="4714582" y="3665142"/>
            <a:ext cx="1951042" cy="181770"/>
          </a:xfrm>
          <a:prstGeom prst="bentConnector2">
            <a:avLst/>
          </a:prstGeom>
          <a:ln w="38100"/>
        </p:spPr>
        <p:style>
          <a:lnRef idx="2">
            <a:schemeClr val="dk1"/>
          </a:lnRef>
          <a:fillRef idx="0">
            <a:schemeClr val="dk1"/>
          </a:fillRef>
          <a:effectRef idx="1">
            <a:schemeClr val="dk1"/>
          </a:effectRef>
          <a:fontRef idx="minor">
            <a:schemeClr val="tx1"/>
          </a:fontRef>
        </p:style>
      </p:cxnSp>
      <p:cxnSp>
        <p:nvCxnSpPr>
          <p:cNvPr id="71" name="Elbow Connector 70">
            <a:extLst>
              <a:ext uri="{FF2B5EF4-FFF2-40B4-BE49-F238E27FC236}">
                <a16:creationId xmlns:a16="http://schemas.microsoft.com/office/drawing/2014/main" id="{E7A2F8AC-7959-33F0-9B77-F99A171099E1}"/>
              </a:ext>
            </a:extLst>
          </p:cNvPr>
          <p:cNvCxnSpPr>
            <a:stCxn id="25" idx="2"/>
            <a:endCxn id="58" idx="1"/>
          </p:cNvCxnSpPr>
          <p:nvPr/>
        </p:nvCxnSpPr>
        <p:spPr>
          <a:xfrm rot="16200000" flipH="1">
            <a:off x="6207002" y="3416314"/>
            <a:ext cx="1385980" cy="114364"/>
          </a:xfrm>
          <a:prstGeom prst="bentConnector2">
            <a:avLst/>
          </a:prstGeom>
        </p:spPr>
        <p:style>
          <a:lnRef idx="2">
            <a:schemeClr val="dk1"/>
          </a:lnRef>
          <a:fillRef idx="0">
            <a:schemeClr val="dk1"/>
          </a:fillRef>
          <a:effectRef idx="1">
            <a:schemeClr val="dk1"/>
          </a:effectRef>
          <a:fontRef idx="minor">
            <a:schemeClr val="tx1"/>
          </a:fontRef>
        </p:style>
      </p:cxnSp>
      <p:cxnSp>
        <p:nvCxnSpPr>
          <p:cNvPr id="73" name="Elbow Connector 72">
            <a:extLst>
              <a:ext uri="{FF2B5EF4-FFF2-40B4-BE49-F238E27FC236}">
                <a16:creationId xmlns:a16="http://schemas.microsoft.com/office/drawing/2014/main" id="{D106C584-16B8-533D-AC5E-332A05675F54}"/>
              </a:ext>
            </a:extLst>
          </p:cNvPr>
          <p:cNvCxnSpPr>
            <a:stCxn id="25" idx="2"/>
            <a:endCxn id="57" idx="1"/>
          </p:cNvCxnSpPr>
          <p:nvPr/>
        </p:nvCxnSpPr>
        <p:spPr>
          <a:xfrm rot="16200000" flipH="1">
            <a:off x="6386136" y="3237180"/>
            <a:ext cx="1027712" cy="114364"/>
          </a:xfrm>
          <a:prstGeom prst="bentConnector2">
            <a:avLst/>
          </a:prstGeom>
        </p:spPr>
        <p:style>
          <a:lnRef idx="2">
            <a:schemeClr val="dk1"/>
          </a:lnRef>
          <a:fillRef idx="0">
            <a:schemeClr val="dk1"/>
          </a:fillRef>
          <a:effectRef idx="1">
            <a:schemeClr val="dk1"/>
          </a:effectRef>
          <a:fontRef idx="minor">
            <a:schemeClr val="tx1"/>
          </a:fontRef>
        </p:style>
      </p:cxnSp>
      <p:cxnSp>
        <p:nvCxnSpPr>
          <p:cNvPr id="77" name="Elbow Connector 76">
            <a:extLst>
              <a:ext uri="{FF2B5EF4-FFF2-40B4-BE49-F238E27FC236}">
                <a16:creationId xmlns:a16="http://schemas.microsoft.com/office/drawing/2014/main" id="{49566F3B-5922-CF41-B9BD-7E5C483EC444}"/>
              </a:ext>
            </a:extLst>
          </p:cNvPr>
          <p:cNvCxnSpPr>
            <a:stCxn id="28" idx="2"/>
            <a:endCxn id="61" idx="1"/>
          </p:cNvCxnSpPr>
          <p:nvPr/>
        </p:nvCxnSpPr>
        <p:spPr>
          <a:xfrm rot="16200000" flipH="1">
            <a:off x="7998904" y="4067968"/>
            <a:ext cx="2882014" cy="215764"/>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F4A5B006-12A5-CC7D-5094-63222AE3FD05}"/>
              </a:ext>
            </a:extLst>
          </p:cNvPr>
          <p:cNvSpPr txBox="1"/>
          <p:nvPr/>
        </p:nvSpPr>
        <p:spPr>
          <a:xfrm>
            <a:off x="9547793" y="4550447"/>
            <a:ext cx="1915974" cy="707886"/>
          </a:xfrm>
          <a:prstGeom prst="rect">
            <a:avLst/>
          </a:prstGeom>
          <a:noFill/>
        </p:spPr>
        <p:txBody>
          <a:bodyPr wrap="none" rtlCol="0">
            <a:spAutoFit/>
          </a:bodyPr>
          <a:lstStyle/>
          <a:p>
            <a:r>
              <a:rPr lang="fr-FR" sz="2000" noProof="0"/>
              <a:t>Optimisation </a:t>
            </a:r>
          </a:p>
          <a:p>
            <a:r>
              <a:rPr lang="fr-FR" sz="2000" noProof="0"/>
              <a:t>des paramètres</a:t>
            </a:r>
          </a:p>
        </p:txBody>
      </p:sp>
      <p:cxnSp>
        <p:nvCxnSpPr>
          <p:cNvPr id="81" name="Elbow Connector 80">
            <a:extLst>
              <a:ext uri="{FF2B5EF4-FFF2-40B4-BE49-F238E27FC236}">
                <a16:creationId xmlns:a16="http://schemas.microsoft.com/office/drawing/2014/main" id="{BBFBA802-42A1-6BD7-5343-FD02C14D289A}"/>
              </a:ext>
            </a:extLst>
          </p:cNvPr>
          <p:cNvCxnSpPr>
            <a:stCxn id="28" idx="2"/>
            <a:endCxn id="79" idx="1"/>
          </p:cNvCxnSpPr>
          <p:nvPr/>
        </p:nvCxnSpPr>
        <p:spPr>
          <a:xfrm rot="16200000" flipH="1">
            <a:off x="8355138" y="3711734"/>
            <a:ext cx="2169547" cy="215764"/>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326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785D64-DC8A-1DFD-1A71-D9A2D0DF7C82}"/>
              </a:ext>
            </a:extLst>
          </p:cNvPr>
          <p:cNvSpPr>
            <a:spLocks noGrp="1"/>
          </p:cNvSpPr>
          <p:nvPr>
            <p:ph type="title"/>
          </p:nvPr>
        </p:nvSpPr>
        <p:spPr/>
        <p:txBody>
          <a:bodyPr/>
          <a:lstStyle/>
          <a:p>
            <a:r>
              <a:rPr lang="fr-FR" dirty="0"/>
              <a:t>Conclusion</a:t>
            </a:r>
            <a:endParaRPr lang="fr-BE" dirty="0"/>
          </a:p>
        </p:txBody>
      </p:sp>
      <p:sp>
        <p:nvSpPr>
          <p:cNvPr id="4" name="Espace réservé du numéro de diapositive 3">
            <a:extLst>
              <a:ext uri="{FF2B5EF4-FFF2-40B4-BE49-F238E27FC236}">
                <a16:creationId xmlns:a16="http://schemas.microsoft.com/office/drawing/2014/main" id="{1C147884-6670-A532-47C5-F841E4372046}"/>
              </a:ext>
            </a:extLst>
          </p:cNvPr>
          <p:cNvSpPr>
            <a:spLocks noGrp="1"/>
          </p:cNvSpPr>
          <p:nvPr>
            <p:ph type="sldNum" sz="quarter" idx="12"/>
          </p:nvPr>
        </p:nvSpPr>
        <p:spPr/>
        <p:txBody>
          <a:bodyPr/>
          <a:lstStyle/>
          <a:p>
            <a:fld id="{00E11DDB-913A-0547-951E-73E59C5AF06F}" type="slidenum">
              <a:rPr lang="en-GB" smtClean="0"/>
              <a:t>22</a:t>
            </a:fld>
            <a:endParaRPr lang="en-GB"/>
          </a:p>
        </p:txBody>
      </p:sp>
      <p:sp>
        <p:nvSpPr>
          <p:cNvPr id="5" name="ZoneTexte 4">
            <a:extLst>
              <a:ext uri="{FF2B5EF4-FFF2-40B4-BE49-F238E27FC236}">
                <a16:creationId xmlns:a16="http://schemas.microsoft.com/office/drawing/2014/main" id="{40583760-8ACE-3F3A-1400-014F08E70DC2}"/>
              </a:ext>
            </a:extLst>
          </p:cNvPr>
          <p:cNvSpPr txBox="1"/>
          <p:nvPr/>
        </p:nvSpPr>
        <p:spPr>
          <a:xfrm>
            <a:off x="655877" y="3221902"/>
            <a:ext cx="4741496" cy="830997"/>
          </a:xfrm>
          <a:prstGeom prst="rect">
            <a:avLst/>
          </a:prstGeom>
          <a:noFill/>
        </p:spPr>
        <p:txBody>
          <a:bodyPr wrap="square" rtlCol="0">
            <a:spAutoFit/>
          </a:bodyPr>
          <a:lstStyle/>
          <a:p>
            <a:pPr algn="ctr"/>
            <a:r>
              <a:rPr lang="fr-FR" sz="2400" dirty="0"/>
              <a:t>Communication fonctionnelle jusqu’à 1m60</a:t>
            </a:r>
            <a:endParaRPr lang="fr-BE" sz="2400" dirty="0"/>
          </a:p>
        </p:txBody>
      </p:sp>
      <p:sp>
        <p:nvSpPr>
          <p:cNvPr id="6" name="ZoneTexte 4">
            <a:extLst>
              <a:ext uri="{FF2B5EF4-FFF2-40B4-BE49-F238E27FC236}">
                <a16:creationId xmlns:a16="http://schemas.microsoft.com/office/drawing/2014/main" id="{F58A8C5F-FD5F-6C7D-2B2C-6A677C4F9FFC}"/>
              </a:ext>
            </a:extLst>
          </p:cNvPr>
          <p:cNvSpPr txBox="1"/>
          <p:nvPr/>
        </p:nvSpPr>
        <p:spPr>
          <a:xfrm>
            <a:off x="738086" y="2022313"/>
            <a:ext cx="4741496" cy="461665"/>
          </a:xfrm>
          <a:prstGeom prst="rect">
            <a:avLst/>
          </a:prstGeom>
          <a:noFill/>
        </p:spPr>
        <p:txBody>
          <a:bodyPr wrap="square" rtlCol="0">
            <a:spAutoFit/>
          </a:bodyPr>
          <a:lstStyle/>
          <a:p>
            <a:pPr algn="ctr"/>
            <a:r>
              <a:rPr lang="fr-FR" sz="2400" dirty="0"/>
              <a:t>Détection du début très sélective</a:t>
            </a:r>
            <a:endParaRPr lang="fr-BE" sz="2400" dirty="0"/>
          </a:p>
        </p:txBody>
      </p:sp>
      <p:sp>
        <p:nvSpPr>
          <p:cNvPr id="7" name="ZoneTexte 4">
            <a:extLst>
              <a:ext uri="{FF2B5EF4-FFF2-40B4-BE49-F238E27FC236}">
                <a16:creationId xmlns:a16="http://schemas.microsoft.com/office/drawing/2014/main" id="{4517A0F6-2FCA-0937-70B6-3D06D00F6E05}"/>
              </a:ext>
            </a:extLst>
          </p:cNvPr>
          <p:cNvSpPr txBox="1"/>
          <p:nvPr/>
        </p:nvSpPr>
        <p:spPr>
          <a:xfrm>
            <a:off x="6741618" y="3221902"/>
            <a:ext cx="4741496" cy="830997"/>
          </a:xfrm>
          <a:prstGeom prst="rect">
            <a:avLst/>
          </a:prstGeom>
          <a:noFill/>
        </p:spPr>
        <p:txBody>
          <a:bodyPr wrap="square" rtlCol="0">
            <a:spAutoFit/>
          </a:bodyPr>
          <a:lstStyle/>
          <a:p>
            <a:pPr algn="ctr"/>
            <a:r>
              <a:rPr lang="fr-FR" sz="2400" dirty="0"/>
              <a:t>Facile d’utilisation grâce à un PCB et des LED indicatrices</a:t>
            </a:r>
            <a:endParaRPr lang="fr-BE" sz="2400" dirty="0"/>
          </a:p>
        </p:txBody>
      </p:sp>
      <p:sp>
        <p:nvSpPr>
          <p:cNvPr id="8" name="TextBox 7">
            <a:extLst>
              <a:ext uri="{FF2B5EF4-FFF2-40B4-BE49-F238E27FC236}">
                <a16:creationId xmlns:a16="http://schemas.microsoft.com/office/drawing/2014/main" id="{137EA0A0-D7F3-0269-A8FD-F8BCD2DC5634}"/>
              </a:ext>
            </a:extLst>
          </p:cNvPr>
          <p:cNvSpPr txBox="1"/>
          <p:nvPr/>
        </p:nvSpPr>
        <p:spPr>
          <a:xfrm>
            <a:off x="6741618" y="1949639"/>
            <a:ext cx="4410564" cy="830997"/>
          </a:xfrm>
          <a:prstGeom prst="rect">
            <a:avLst/>
          </a:prstGeom>
          <a:noFill/>
        </p:spPr>
        <p:txBody>
          <a:bodyPr wrap="square" rtlCol="0">
            <a:spAutoFit/>
          </a:bodyPr>
          <a:lstStyle/>
          <a:p>
            <a:pPr algn="ctr"/>
            <a:r>
              <a:rPr lang="fr-FR" sz="2400" noProof="0" dirty="0"/>
              <a:t>Contrôle robuste de la trajectoire du robot</a:t>
            </a:r>
          </a:p>
        </p:txBody>
      </p:sp>
      <p:sp>
        <p:nvSpPr>
          <p:cNvPr id="9" name="TextBox 8">
            <a:extLst>
              <a:ext uri="{FF2B5EF4-FFF2-40B4-BE49-F238E27FC236}">
                <a16:creationId xmlns:a16="http://schemas.microsoft.com/office/drawing/2014/main" id="{DE533AC3-5B47-2C45-7BE5-261DDC978732}"/>
              </a:ext>
            </a:extLst>
          </p:cNvPr>
          <p:cNvSpPr txBox="1"/>
          <p:nvPr/>
        </p:nvSpPr>
        <p:spPr>
          <a:xfrm>
            <a:off x="3141544" y="5330792"/>
            <a:ext cx="5905470" cy="830997"/>
          </a:xfrm>
          <a:prstGeom prst="rect">
            <a:avLst/>
          </a:prstGeom>
          <a:noFill/>
        </p:spPr>
        <p:txBody>
          <a:bodyPr wrap="square" rtlCol="0">
            <a:spAutoFit/>
          </a:bodyPr>
          <a:lstStyle/>
          <a:p>
            <a:pPr algn="ctr"/>
            <a:r>
              <a:rPr lang="fr-FR" sz="2400" noProof="0" dirty="0"/>
              <a:t>La précision des déplacements pourrait être améliorée avec une calibration</a:t>
            </a:r>
          </a:p>
        </p:txBody>
      </p:sp>
      <p:cxnSp>
        <p:nvCxnSpPr>
          <p:cNvPr id="11" name="Straight Connector 10">
            <a:extLst>
              <a:ext uri="{FF2B5EF4-FFF2-40B4-BE49-F238E27FC236}">
                <a16:creationId xmlns:a16="http://schemas.microsoft.com/office/drawing/2014/main" id="{EB171FF9-9779-6736-4FB0-D84F19A0B3A7}"/>
              </a:ext>
            </a:extLst>
          </p:cNvPr>
          <p:cNvCxnSpPr>
            <a:cxnSpLocks/>
          </p:cNvCxnSpPr>
          <p:nvPr/>
        </p:nvCxnSpPr>
        <p:spPr>
          <a:xfrm>
            <a:off x="0" y="4889525"/>
            <a:ext cx="12182231" cy="0"/>
          </a:xfrm>
          <a:prstGeom prst="line">
            <a:avLst/>
          </a:prstGeom>
          <a:ln>
            <a:solidFill>
              <a:schemeClr val="accent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6886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DBFF4-D611-B347-4345-A85E9EE70A0E}"/>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AC4E20A-85A9-8998-6FC9-1B22C3E2B502}"/>
              </a:ext>
            </a:extLst>
          </p:cNvPr>
          <p:cNvSpPr>
            <a:spLocks noGrp="1"/>
          </p:cNvSpPr>
          <p:nvPr>
            <p:ph type="sldNum" sz="quarter" idx="12"/>
          </p:nvPr>
        </p:nvSpPr>
        <p:spPr/>
        <p:txBody>
          <a:bodyPr/>
          <a:lstStyle/>
          <a:p>
            <a:fld id="{C9414FDE-07DC-4B34-B182-6D13D489E6DF}" type="slidenum">
              <a:rPr lang="fr-FR" noProof="0" smtClean="0"/>
              <a:t>23</a:t>
            </a:fld>
            <a:endParaRPr lang="fr-FR" noProof="0"/>
          </a:p>
        </p:txBody>
      </p:sp>
      <p:sp>
        <p:nvSpPr>
          <p:cNvPr id="4" name="ZoneTexte 3">
            <a:extLst>
              <a:ext uri="{FF2B5EF4-FFF2-40B4-BE49-F238E27FC236}">
                <a16:creationId xmlns:a16="http://schemas.microsoft.com/office/drawing/2014/main" id="{AE50A949-BBD4-D6F2-AA47-EC785D187FAA}"/>
              </a:ext>
            </a:extLst>
          </p:cNvPr>
          <p:cNvSpPr txBox="1"/>
          <p:nvPr/>
        </p:nvSpPr>
        <p:spPr>
          <a:xfrm>
            <a:off x="1258077" y="995821"/>
            <a:ext cx="9675846" cy="1569660"/>
          </a:xfrm>
          <a:prstGeom prst="rect">
            <a:avLst/>
          </a:prstGeom>
          <a:noFill/>
        </p:spPr>
        <p:txBody>
          <a:bodyPr wrap="square" lIns="91440" tIns="45720" rIns="91440" bIns="45720" rtlCol="0" anchor="t">
            <a:spAutoFit/>
          </a:bodyPr>
          <a:lstStyle/>
          <a:p>
            <a:pPr algn="ctr"/>
            <a:r>
              <a:rPr lang="fr-FR" sz="3200" b="1" noProof="0">
                <a:latin typeface="Arial" panose="020B0604020202020204" pitchFamily="34" charset="0"/>
                <a:ea typeface="Lato"/>
                <a:cs typeface="Arial" panose="020B0604020202020204" pitchFamily="34" charset="0"/>
              </a:rPr>
              <a:t>Projet EIT BA3 : Conception d’un robot</a:t>
            </a:r>
          </a:p>
          <a:p>
            <a:pPr algn="ctr"/>
            <a:r>
              <a:rPr lang="fr-FR" sz="3200" b="1">
                <a:latin typeface="Arial" panose="020B0604020202020204" pitchFamily="34" charset="0"/>
                <a:ea typeface="Lato"/>
                <a:cs typeface="Arial" panose="020B0604020202020204" pitchFamily="34" charset="0"/>
              </a:rPr>
              <a:t>commandé par des ondes sonores</a:t>
            </a:r>
            <a:endParaRPr lang="fr-FR" sz="3200" b="1" noProof="0">
              <a:latin typeface="Arial" panose="020B0604020202020204" pitchFamily="34" charset="0"/>
              <a:ea typeface="Lato"/>
              <a:cs typeface="Arial" panose="020B0604020202020204" pitchFamily="34" charset="0"/>
            </a:endParaRPr>
          </a:p>
          <a:p>
            <a:pPr algn="ctr"/>
            <a:endParaRPr lang="fr-FR" sz="3200" b="1" noProof="0">
              <a:latin typeface="Lato"/>
              <a:ea typeface="Lato"/>
              <a:cs typeface="Lato"/>
            </a:endParaRPr>
          </a:p>
        </p:txBody>
      </p:sp>
      <p:pic>
        <p:nvPicPr>
          <p:cNvPr id="5" name="Image 4" descr="Une image contenant texte, Police, Graphique, capture d’écran&#10;&#10;Description générée automatiquement">
            <a:extLst>
              <a:ext uri="{FF2B5EF4-FFF2-40B4-BE49-F238E27FC236}">
                <a16:creationId xmlns:a16="http://schemas.microsoft.com/office/drawing/2014/main" id="{16F91897-C135-BB3B-FBAC-9ADE2DABC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24" y="170536"/>
            <a:ext cx="3678278" cy="751595"/>
          </a:xfrm>
          <a:prstGeom prst="rect">
            <a:avLst/>
          </a:prstGeom>
        </p:spPr>
      </p:pic>
      <p:sp>
        <p:nvSpPr>
          <p:cNvPr id="8" name="ZoneTexte 7">
            <a:extLst>
              <a:ext uri="{FF2B5EF4-FFF2-40B4-BE49-F238E27FC236}">
                <a16:creationId xmlns:a16="http://schemas.microsoft.com/office/drawing/2014/main" id="{4C038262-0D8B-E81B-A1EF-9BC262631534}"/>
              </a:ext>
            </a:extLst>
          </p:cNvPr>
          <p:cNvSpPr txBox="1"/>
          <p:nvPr/>
        </p:nvSpPr>
        <p:spPr>
          <a:xfrm>
            <a:off x="0" y="6276228"/>
            <a:ext cx="12420601" cy="1015663"/>
          </a:xfrm>
          <a:prstGeom prst="rect">
            <a:avLst/>
          </a:prstGeom>
          <a:noFill/>
        </p:spPr>
        <p:txBody>
          <a:bodyPr wrap="square" lIns="91440" tIns="45720" rIns="91440" bIns="45720" rtlCol="0" anchor="t">
            <a:spAutoFit/>
          </a:bodyPr>
          <a:lstStyle/>
          <a:p>
            <a:pPr algn="ctr" rtl="0"/>
            <a:r>
              <a:rPr lang="fr-FR" sz="2400" noProof="0">
                <a:effectLst/>
                <a:latin typeface="Arial" panose="020B0604020202020204" pitchFamily="34" charset="0"/>
                <a:ea typeface="Lato"/>
                <a:cs typeface="Arial" panose="020B0604020202020204" pitchFamily="34" charset="0"/>
              </a:rPr>
              <a:t>EIT 1 : Henry Chou, </a:t>
            </a:r>
            <a:r>
              <a:rPr lang="fr-FR" sz="2400" noProof="0">
                <a:latin typeface="Arial" panose="020B0604020202020204" pitchFamily="34" charset="0"/>
                <a:ea typeface="Lato"/>
                <a:cs typeface="Arial" panose="020B0604020202020204" pitchFamily="34" charset="0"/>
              </a:rPr>
              <a:t>Antoine Jacques-Jourion, </a:t>
            </a:r>
            <a:r>
              <a:rPr lang="fr-FR" sz="2400" noProof="0" err="1">
                <a:latin typeface="Arial" panose="020B0604020202020204" pitchFamily="34" charset="0"/>
                <a:ea typeface="Lato"/>
                <a:cs typeface="Arial" panose="020B0604020202020204" pitchFamily="34" charset="0"/>
              </a:rPr>
              <a:t>Alieldin</a:t>
            </a:r>
            <a:r>
              <a:rPr lang="fr-FR" sz="2400" noProof="0">
                <a:latin typeface="Arial" panose="020B0604020202020204" pitchFamily="34" charset="0"/>
                <a:ea typeface="Lato"/>
                <a:cs typeface="Arial" panose="020B0604020202020204" pitchFamily="34" charset="0"/>
              </a:rPr>
              <a:t> </a:t>
            </a:r>
            <a:r>
              <a:rPr lang="fr-FR" sz="2400" noProof="0" err="1">
                <a:latin typeface="Arial" panose="020B0604020202020204" pitchFamily="34" charset="0"/>
                <a:ea typeface="Lato"/>
                <a:cs typeface="Arial" panose="020B0604020202020204" pitchFamily="34" charset="0"/>
              </a:rPr>
              <a:t>Sakr</a:t>
            </a:r>
            <a:br>
              <a:rPr lang="fr-FR" sz="1600" noProof="0">
                <a:effectLst/>
                <a:latin typeface="Arial" panose="020B0604020202020204" pitchFamily="34" charset="0"/>
                <a:cs typeface="Arial" panose="020B0604020202020204" pitchFamily="34" charset="0"/>
              </a:rPr>
            </a:br>
            <a:br>
              <a:rPr lang="fr-FR" b="0" i="0" noProof="0">
                <a:effectLst/>
                <a:latin typeface="Arial" panose="020B0604020202020204" pitchFamily="34" charset="0"/>
                <a:cs typeface="Arial" panose="020B0604020202020204" pitchFamily="34" charset="0"/>
              </a:rPr>
            </a:br>
            <a:endParaRPr lang="fr-FR" noProof="0">
              <a:latin typeface="Arial" panose="020B0604020202020204" pitchFamily="34" charset="0"/>
              <a:cs typeface="Arial" panose="020B0604020202020204" pitchFamily="34" charset="0"/>
            </a:endParaRPr>
          </a:p>
        </p:txBody>
      </p:sp>
      <p:sp>
        <p:nvSpPr>
          <p:cNvPr id="13" name="ZoneTexte 12">
            <a:extLst>
              <a:ext uri="{FF2B5EF4-FFF2-40B4-BE49-F238E27FC236}">
                <a16:creationId xmlns:a16="http://schemas.microsoft.com/office/drawing/2014/main" id="{E13F0AFC-18A8-B1FC-DCAD-56073BB59B5D}"/>
              </a:ext>
            </a:extLst>
          </p:cNvPr>
          <p:cNvSpPr txBox="1"/>
          <p:nvPr/>
        </p:nvSpPr>
        <p:spPr>
          <a:xfrm>
            <a:off x="10596880" y="349490"/>
            <a:ext cx="1168400" cy="646331"/>
          </a:xfrm>
          <a:prstGeom prst="rect">
            <a:avLst/>
          </a:prstGeom>
          <a:noFill/>
        </p:spPr>
        <p:txBody>
          <a:bodyPr wrap="square" rtlCol="0">
            <a:spAutoFit/>
          </a:bodyPr>
          <a:lstStyle/>
          <a:p>
            <a:r>
              <a:rPr lang="fr-FR"/>
              <a:t>21/05</a:t>
            </a:r>
            <a:r>
              <a:rPr lang="fr-FR" noProof="0">
                <a:effectLst/>
              </a:rPr>
              <a:t>/25</a:t>
            </a:r>
          </a:p>
          <a:p>
            <a:endParaRPr lang="fr-FR" noProof="0"/>
          </a:p>
        </p:txBody>
      </p:sp>
      <p:pic>
        <p:nvPicPr>
          <p:cNvPr id="6" name="Picture 2">
            <a:extLst>
              <a:ext uri="{FF2B5EF4-FFF2-40B4-BE49-F238E27FC236}">
                <a16:creationId xmlns:a16="http://schemas.microsoft.com/office/drawing/2014/main" id="{298FCBCF-768A-16BB-2A2A-6D9A290F49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363" y="2053730"/>
            <a:ext cx="6373459" cy="371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902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28A6823-A7A5-91C6-5F30-8EDD7AEA1280}"/>
              </a:ext>
            </a:extLst>
          </p:cNvPr>
          <p:cNvSpPr>
            <a:spLocks noGrp="1"/>
          </p:cNvSpPr>
          <p:nvPr>
            <p:ph type="sldNum" sz="quarter" idx="12"/>
          </p:nvPr>
        </p:nvSpPr>
        <p:spPr/>
        <p:txBody>
          <a:bodyPr/>
          <a:lstStyle/>
          <a:p>
            <a:fld id="{C9414FDE-07DC-4B34-B182-6D13D489E6DF}" type="slidenum">
              <a:rPr lang="fr-FR" noProof="0" smtClean="0"/>
              <a:t>24</a:t>
            </a:fld>
            <a:endParaRPr lang="fr-FR" noProof="0"/>
          </a:p>
        </p:txBody>
      </p:sp>
      <p:pic>
        <p:nvPicPr>
          <p:cNvPr id="3" name="Image 2" descr="Une image contenant texte, Police, Graphique, capture d’écran&#10;&#10;Description générée automatiquement">
            <a:extLst>
              <a:ext uri="{FF2B5EF4-FFF2-40B4-BE49-F238E27FC236}">
                <a16:creationId xmlns:a16="http://schemas.microsoft.com/office/drawing/2014/main" id="{80567AF2-6952-636B-859B-E4EA783EA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91" y="170536"/>
            <a:ext cx="3678278" cy="751595"/>
          </a:xfrm>
          <a:prstGeom prst="rect">
            <a:avLst/>
          </a:prstGeom>
        </p:spPr>
      </p:pic>
      <p:sp>
        <p:nvSpPr>
          <p:cNvPr id="4" name="ZoneTexte 3">
            <a:extLst>
              <a:ext uri="{FF2B5EF4-FFF2-40B4-BE49-F238E27FC236}">
                <a16:creationId xmlns:a16="http://schemas.microsoft.com/office/drawing/2014/main" id="{A2508404-E08D-BF17-9A2C-4EEA78BEB291}"/>
              </a:ext>
            </a:extLst>
          </p:cNvPr>
          <p:cNvSpPr txBox="1"/>
          <p:nvPr/>
        </p:nvSpPr>
        <p:spPr>
          <a:xfrm>
            <a:off x="3716593" y="2241755"/>
            <a:ext cx="4758813" cy="769441"/>
          </a:xfrm>
          <a:prstGeom prst="rect">
            <a:avLst/>
          </a:prstGeom>
          <a:noFill/>
        </p:spPr>
        <p:txBody>
          <a:bodyPr wrap="square" rtlCol="0">
            <a:spAutoFit/>
          </a:bodyPr>
          <a:lstStyle/>
          <a:p>
            <a:pPr algn="ctr"/>
            <a:r>
              <a:rPr lang="fr-FR" sz="4400" noProof="0">
                <a:latin typeface="Arial" panose="020B0604020202020204" pitchFamily="34" charset="0"/>
                <a:ea typeface="Lato" panose="020F0502020204030203" pitchFamily="34" charset="0"/>
                <a:cs typeface="Arial" panose="020B0604020202020204" pitchFamily="34" charset="0"/>
              </a:rPr>
              <a:t>Backup slides</a:t>
            </a:r>
          </a:p>
        </p:txBody>
      </p:sp>
    </p:spTree>
    <p:extLst>
      <p:ext uri="{BB962C8B-B14F-4D97-AF65-F5344CB8AC3E}">
        <p14:creationId xmlns:p14="http://schemas.microsoft.com/office/powerpoint/2010/main" val="153060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E76E999-FDC0-0791-1F88-0FF5BDD1206A}"/>
              </a:ext>
            </a:extLst>
          </p:cNvPr>
          <p:cNvSpPr>
            <a:spLocks noGrp="1"/>
          </p:cNvSpPr>
          <p:nvPr>
            <p:ph type="sldNum" sz="quarter" idx="12"/>
          </p:nvPr>
        </p:nvSpPr>
        <p:spPr/>
        <p:txBody>
          <a:bodyPr/>
          <a:lstStyle/>
          <a:p>
            <a:fld id="{00E11DDB-913A-0547-951E-73E59C5AF06F}" type="slidenum">
              <a:rPr lang="en-GB" smtClean="0"/>
              <a:t>25</a:t>
            </a:fld>
            <a:endParaRPr lang="en-GB"/>
          </a:p>
        </p:txBody>
      </p:sp>
      <p:pic>
        <p:nvPicPr>
          <p:cNvPr id="4" name="Image 3" descr="Une image contenant texte, diagramme, ligne, Police&#10;&#10;Le contenu généré par l’IA peut être incorrect.">
            <a:extLst>
              <a:ext uri="{FF2B5EF4-FFF2-40B4-BE49-F238E27FC236}">
                <a16:creationId xmlns:a16="http://schemas.microsoft.com/office/drawing/2014/main" id="{9A010060-BBD1-48B3-70D1-C2ED127EA261}"/>
              </a:ext>
            </a:extLst>
          </p:cNvPr>
          <p:cNvPicPr>
            <a:picLocks noChangeAspect="1"/>
          </p:cNvPicPr>
          <p:nvPr/>
        </p:nvPicPr>
        <p:blipFill>
          <a:blip r:embed="rId3"/>
          <a:stretch>
            <a:fillRect/>
          </a:stretch>
        </p:blipFill>
        <p:spPr>
          <a:xfrm>
            <a:off x="334241" y="949301"/>
            <a:ext cx="5148120" cy="5407049"/>
          </a:xfrm>
          <a:prstGeom prst="rect">
            <a:avLst/>
          </a:prstGeom>
        </p:spPr>
      </p:pic>
      <p:pic>
        <p:nvPicPr>
          <p:cNvPr id="6" name="Image 5" descr="Une image contenant diagramme, ligne&#10;&#10;Le contenu généré par l’IA peut être incorrect.">
            <a:extLst>
              <a:ext uri="{FF2B5EF4-FFF2-40B4-BE49-F238E27FC236}">
                <a16:creationId xmlns:a16="http://schemas.microsoft.com/office/drawing/2014/main" id="{6E531FDF-8845-BB85-812B-033760BC659F}"/>
              </a:ext>
            </a:extLst>
          </p:cNvPr>
          <p:cNvPicPr>
            <a:picLocks noChangeAspect="1"/>
          </p:cNvPicPr>
          <p:nvPr/>
        </p:nvPicPr>
        <p:blipFill>
          <a:blip r:embed="rId4"/>
          <a:stretch>
            <a:fillRect/>
          </a:stretch>
        </p:blipFill>
        <p:spPr>
          <a:xfrm>
            <a:off x="6096000" y="2781300"/>
            <a:ext cx="4068022" cy="2203637"/>
          </a:xfrm>
          <a:prstGeom prst="rect">
            <a:avLst/>
          </a:prstGeom>
        </p:spPr>
      </p:pic>
      <p:sp>
        <p:nvSpPr>
          <p:cNvPr id="7" name="ZoneTexte 6">
            <a:extLst>
              <a:ext uri="{FF2B5EF4-FFF2-40B4-BE49-F238E27FC236}">
                <a16:creationId xmlns:a16="http://schemas.microsoft.com/office/drawing/2014/main" id="{35916AA0-0682-D724-14A1-EE4845F925A2}"/>
              </a:ext>
            </a:extLst>
          </p:cNvPr>
          <p:cNvSpPr txBox="1"/>
          <p:nvPr/>
        </p:nvSpPr>
        <p:spPr>
          <a:xfrm>
            <a:off x="238991" y="240040"/>
            <a:ext cx="5933209" cy="523220"/>
          </a:xfrm>
          <a:prstGeom prst="rect">
            <a:avLst/>
          </a:prstGeom>
          <a:noFill/>
        </p:spPr>
        <p:txBody>
          <a:bodyPr wrap="square" rtlCol="0">
            <a:spAutoFit/>
          </a:bodyPr>
          <a:lstStyle/>
          <a:p>
            <a:r>
              <a:rPr lang="fr-FR" sz="2800">
                <a:latin typeface="Arial" panose="020B0604020202020204" pitchFamily="34" charset="0"/>
                <a:cs typeface="Arial" panose="020B0604020202020204" pitchFamily="34" charset="0"/>
              </a:rPr>
              <a:t>Source Commune et petits signaux</a:t>
            </a:r>
            <a:endParaRPr lang="fr-BE"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824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183B-505F-0534-B274-5DBBF8B05370}"/>
            </a:ext>
          </a:extLst>
        </p:cNvPr>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DBE3DA3-31A8-AAB8-7590-340A7764AF68}"/>
              </a:ext>
            </a:extLst>
          </p:cNvPr>
          <p:cNvSpPr>
            <a:spLocks noGrp="1"/>
          </p:cNvSpPr>
          <p:nvPr>
            <p:ph type="sldNum" sz="quarter" idx="12"/>
          </p:nvPr>
        </p:nvSpPr>
        <p:spPr/>
        <p:txBody>
          <a:bodyPr/>
          <a:lstStyle/>
          <a:p>
            <a:fld id="{00E11DDB-913A-0547-951E-73E59C5AF06F}" type="slidenum">
              <a:rPr lang="en-GB" smtClean="0"/>
              <a:t>26</a:t>
            </a:fld>
            <a:endParaRPr lang="en-GB"/>
          </a:p>
        </p:txBody>
      </p:sp>
      <p:sp>
        <p:nvSpPr>
          <p:cNvPr id="7" name="ZoneTexte 6">
            <a:extLst>
              <a:ext uri="{FF2B5EF4-FFF2-40B4-BE49-F238E27FC236}">
                <a16:creationId xmlns:a16="http://schemas.microsoft.com/office/drawing/2014/main" id="{640D8F56-C0C2-8A96-2B9F-FEF56FC6B8B7}"/>
              </a:ext>
            </a:extLst>
          </p:cNvPr>
          <p:cNvSpPr txBox="1"/>
          <p:nvPr/>
        </p:nvSpPr>
        <p:spPr>
          <a:xfrm>
            <a:off x="238991" y="240040"/>
            <a:ext cx="5933209" cy="523220"/>
          </a:xfrm>
          <a:prstGeom prst="rect">
            <a:avLst/>
          </a:prstGeom>
          <a:noFill/>
        </p:spPr>
        <p:txBody>
          <a:bodyPr wrap="square" rtlCol="0">
            <a:spAutoFit/>
          </a:bodyPr>
          <a:lstStyle/>
          <a:p>
            <a:r>
              <a:rPr lang="fr-FR" sz="2800">
                <a:latin typeface="Arial" panose="020B0604020202020204" pitchFamily="34" charset="0"/>
                <a:cs typeface="Arial" panose="020B0604020202020204" pitchFamily="34" charset="0"/>
              </a:rPr>
              <a:t>Référence de tension</a:t>
            </a:r>
            <a:endParaRPr lang="fr-BE" sz="2800">
              <a:latin typeface="Arial" panose="020B0604020202020204" pitchFamily="34" charset="0"/>
              <a:cs typeface="Arial" panose="020B0604020202020204" pitchFamily="34" charset="0"/>
            </a:endParaRPr>
          </a:p>
        </p:txBody>
      </p:sp>
      <p:pic>
        <p:nvPicPr>
          <p:cNvPr id="5" name="Image 4" descr="Une image contenant texte, diagramme, ligne, Police&#10;&#10;Le contenu généré par l’IA peut être incorrect.">
            <a:extLst>
              <a:ext uri="{FF2B5EF4-FFF2-40B4-BE49-F238E27FC236}">
                <a16:creationId xmlns:a16="http://schemas.microsoft.com/office/drawing/2014/main" id="{A3353F1D-DE80-2FBA-EC6D-3F9E5430153E}"/>
              </a:ext>
            </a:extLst>
          </p:cNvPr>
          <p:cNvPicPr>
            <a:picLocks noChangeAspect="1"/>
          </p:cNvPicPr>
          <p:nvPr/>
        </p:nvPicPr>
        <p:blipFill>
          <a:blip r:embed="rId3"/>
          <a:stretch>
            <a:fillRect/>
          </a:stretch>
        </p:blipFill>
        <p:spPr>
          <a:xfrm>
            <a:off x="1479551" y="1379166"/>
            <a:ext cx="8362950" cy="4716833"/>
          </a:xfrm>
          <a:prstGeom prst="rect">
            <a:avLst/>
          </a:prstGeom>
        </p:spPr>
      </p:pic>
    </p:spTree>
    <p:extLst>
      <p:ext uri="{BB962C8B-B14F-4D97-AF65-F5344CB8AC3E}">
        <p14:creationId xmlns:p14="http://schemas.microsoft.com/office/powerpoint/2010/main" val="3552954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57D4CB-D8CF-407C-F05A-C339D840640E}"/>
              </a:ext>
            </a:extLst>
          </p:cNvPr>
          <p:cNvSpPr>
            <a:spLocks noGrp="1"/>
          </p:cNvSpPr>
          <p:nvPr>
            <p:ph type="title"/>
          </p:nvPr>
        </p:nvSpPr>
        <p:spPr>
          <a:xfrm>
            <a:off x="169698" y="205719"/>
            <a:ext cx="4730750" cy="574675"/>
          </a:xfrm>
        </p:spPr>
        <p:txBody>
          <a:bodyPr>
            <a:noAutofit/>
          </a:bodyPr>
          <a:lstStyle/>
          <a:p>
            <a:r>
              <a:rPr lang="fr-FR" dirty="0"/>
              <a:t>Analyse du bruit</a:t>
            </a:r>
            <a:endParaRPr lang="fr-BE" dirty="0"/>
          </a:p>
        </p:txBody>
      </p:sp>
      <p:sp>
        <p:nvSpPr>
          <p:cNvPr id="3" name="Espace réservé du numéro de diapositive 2">
            <a:extLst>
              <a:ext uri="{FF2B5EF4-FFF2-40B4-BE49-F238E27FC236}">
                <a16:creationId xmlns:a16="http://schemas.microsoft.com/office/drawing/2014/main" id="{0302083A-399F-FBFB-6425-53854B25EF5D}"/>
              </a:ext>
            </a:extLst>
          </p:cNvPr>
          <p:cNvSpPr>
            <a:spLocks noGrp="1"/>
          </p:cNvSpPr>
          <p:nvPr>
            <p:ph type="sldNum" sz="quarter" idx="12"/>
          </p:nvPr>
        </p:nvSpPr>
        <p:spPr/>
        <p:txBody>
          <a:bodyPr/>
          <a:lstStyle/>
          <a:p>
            <a:fld id="{00E11DDB-913A-0547-951E-73E59C5AF06F}" type="slidenum">
              <a:rPr lang="en-GB" smtClean="0"/>
              <a:t>27</a:t>
            </a:fld>
            <a:endParaRPr lang="en-GB"/>
          </a:p>
        </p:txBody>
      </p:sp>
      <p:pic>
        <p:nvPicPr>
          <p:cNvPr id="4" name="Image 3" descr="Une image contenant texte, ligne, Tracé, capture d’écran&#10;&#10;Le contenu généré par l’IA peut être incorrect.">
            <a:extLst>
              <a:ext uri="{FF2B5EF4-FFF2-40B4-BE49-F238E27FC236}">
                <a16:creationId xmlns:a16="http://schemas.microsoft.com/office/drawing/2014/main" id="{C1AAFDA3-D401-B82A-1223-1D3A06965054}"/>
              </a:ext>
            </a:extLst>
          </p:cNvPr>
          <p:cNvPicPr>
            <a:picLocks noChangeAspect="1"/>
          </p:cNvPicPr>
          <p:nvPr/>
        </p:nvPicPr>
        <p:blipFill>
          <a:blip r:embed="rId4"/>
          <a:stretch>
            <a:fillRect/>
          </a:stretch>
        </p:blipFill>
        <p:spPr>
          <a:xfrm>
            <a:off x="259949" y="1532483"/>
            <a:ext cx="7989385" cy="4049486"/>
          </a:xfrm>
          <a:prstGeom prst="rect">
            <a:avLst/>
          </a:prstGeom>
        </p:spPr>
      </p:pic>
      <p:pic>
        <p:nvPicPr>
          <p:cNvPr id="6" name="Image 5" descr="\documentclass{article}&#10;\usepackage{amsmath}&#10;\pagestyle{empty}&#10;\begin{document}&#10;&#10;&#10;$E_n = 6.75mV$&#10;&#10;\end{document}" title="IguanaTex Picture Display">
            <a:extLst>
              <a:ext uri="{FF2B5EF4-FFF2-40B4-BE49-F238E27FC236}">
                <a16:creationId xmlns:a16="http://schemas.microsoft.com/office/drawing/2014/main" id="{CE9F3624-C743-C0A6-0839-F621EA73746B}"/>
              </a:ext>
            </a:extLst>
          </p:cNvPr>
          <p:cNvPicPr>
            <a:picLocks noChangeAspect="1"/>
          </p:cNvPicPr>
          <p:nvPr>
            <p:custDataLst>
              <p:tags r:id="rId1"/>
            </p:custDataLst>
          </p:nvPr>
        </p:nvPicPr>
        <p:blipFill>
          <a:blip r:embed="rId5"/>
          <a:stretch>
            <a:fillRect/>
          </a:stretch>
        </p:blipFill>
        <p:spPr>
          <a:xfrm>
            <a:off x="8610600" y="2201149"/>
            <a:ext cx="2553327" cy="365125"/>
          </a:xfrm>
          <a:prstGeom prst="rect">
            <a:avLst/>
          </a:prstGeom>
        </p:spPr>
      </p:pic>
      <p:pic>
        <p:nvPicPr>
          <p:cNvPr id="10" name="Image 9" descr="\documentclass{article}&#10;\usepackage{amsmath}&#10;\pagestyle{empty}&#10;\begin{document}&#10;&#10;\begin{align*}&#10;    SNR &amp;= 10 log\frac{1.65^2}{2\cdot6.75^2\cdot10^{-6}} \\ &amp;= 44.75dB&#10;\end{align*}&#10;&#10;&#10;\end{document}" title="IguanaTex Picture Display">
            <a:extLst>
              <a:ext uri="{FF2B5EF4-FFF2-40B4-BE49-F238E27FC236}">
                <a16:creationId xmlns:a16="http://schemas.microsoft.com/office/drawing/2014/main" id="{20F497F4-75A8-4F3F-4424-EC967319F7C5}"/>
              </a:ext>
            </a:extLst>
          </p:cNvPr>
          <p:cNvPicPr>
            <a:picLocks noChangeAspect="1"/>
          </p:cNvPicPr>
          <p:nvPr>
            <p:custDataLst>
              <p:tags r:id="rId2"/>
            </p:custDataLst>
          </p:nvPr>
        </p:nvPicPr>
        <p:blipFill>
          <a:blip r:embed="rId6"/>
          <a:stretch>
            <a:fillRect/>
          </a:stretch>
        </p:blipFill>
        <p:spPr>
          <a:xfrm>
            <a:off x="8182595" y="2901732"/>
            <a:ext cx="3749456" cy="1054535"/>
          </a:xfrm>
          <a:prstGeom prst="rect">
            <a:avLst/>
          </a:prstGeom>
        </p:spPr>
      </p:pic>
    </p:spTree>
    <p:extLst>
      <p:ext uri="{BB962C8B-B14F-4D97-AF65-F5344CB8AC3E}">
        <p14:creationId xmlns:p14="http://schemas.microsoft.com/office/powerpoint/2010/main" val="1901030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33E51-1A64-AE1D-BD7E-99F5566C78AF}"/>
              </a:ext>
            </a:extLst>
          </p:cNvPr>
          <p:cNvSpPr>
            <a:spLocks noGrp="1"/>
          </p:cNvSpPr>
          <p:nvPr>
            <p:ph type="sldNum" sz="quarter" idx="12"/>
          </p:nvPr>
        </p:nvSpPr>
        <p:spPr/>
        <p:txBody>
          <a:bodyPr/>
          <a:lstStyle/>
          <a:p>
            <a:fld id="{00E11DDB-913A-0547-951E-73E59C5AF06F}" type="slidenum">
              <a:rPr lang="fr-FR" noProof="0" smtClean="0"/>
              <a:t>28</a:t>
            </a:fld>
            <a:endParaRPr lang="fr-FR" noProof="0"/>
          </a:p>
        </p:txBody>
      </p:sp>
      <p:pic>
        <p:nvPicPr>
          <p:cNvPr id="3" name="Picture 2">
            <a:extLst>
              <a:ext uri="{FF2B5EF4-FFF2-40B4-BE49-F238E27FC236}">
                <a16:creationId xmlns:a16="http://schemas.microsoft.com/office/drawing/2014/main" id="{3D40B471-4BE8-0ACC-227C-F4FD2C3A4860}"/>
              </a:ext>
            </a:extLst>
          </p:cNvPr>
          <p:cNvPicPr>
            <a:picLocks noChangeAspect="1"/>
          </p:cNvPicPr>
          <p:nvPr/>
        </p:nvPicPr>
        <p:blipFill>
          <a:blip r:embed="rId2"/>
          <a:stretch>
            <a:fillRect/>
          </a:stretch>
        </p:blipFill>
        <p:spPr>
          <a:xfrm>
            <a:off x="2606564" y="1003938"/>
            <a:ext cx="6471745" cy="4850123"/>
          </a:xfrm>
          <a:prstGeom prst="rect">
            <a:avLst/>
          </a:prstGeom>
        </p:spPr>
      </p:pic>
    </p:spTree>
    <p:extLst>
      <p:ext uri="{BB962C8B-B14F-4D97-AF65-F5344CB8AC3E}">
        <p14:creationId xmlns:p14="http://schemas.microsoft.com/office/powerpoint/2010/main" val="2646622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18CA7C-4418-7708-C255-C5E5E6436933}"/>
              </a:ext>
            </a:extLst>
          </p:cNvPr>
          <p:cNvSpPr>
            <a:spLocks noGrp="1"/>
          </p:cNvSpPr>
          <p:nvPr>
            <p:ph type="sldNum" sz="quarter" idx="12"/>
          </p:nvPr>
        </p:nvSpPr>
        <p:spPr/>
        <p:txBody>
          <a:bodyPr/>
          <a:lstStyle/>
          <a:p>
            <a:fld id="{00E11DDB-913A-0547-951E-73E59C5AF06F}" type="slidenum">
              <a:rPr lang="en-GB" smtClean="0"/>
              <a:t>29</a:t>
            </a:fld>
            <a:endParaRPr lang="en-GB"/>
          </a:p>
        </p:txBody>
      </p:sp>
      <p:pic>
        <p:nvPicPr>
          <p:cNvPr id="4" name="Picture 3" descr="A graph with blue lines&#10;&#10;AI-generated content may be incorrect.">
            <a:extLst>
              <a:ext uri="{FF2B5EF4-FFF2-40B4-BE49-F238E27FC236}">
                <a16:creationId xmlns:a16="http://schemas.microsoft.com/office/drawing/2014/main" id="{FECCD73C-9F28-9E29-A376-810C06C6067D}"/>
              </a:ext>
            </a:extLst>
          </p:cNvPr>
          <p:cNvPicPr>
            <a:picLocks noChangeAspect="1"/>
          </p:cNvPicPr>
          <p:nvPr/>
        </p:nvPicPr>
        <p:blipFill>
          <a:blip r:embed="rId2"/>
          <a:stretch>
            <a:fillRect/>
          </a:stretch>
        </p:blipFill>
        <p:spPr>
          <a:xfrm>
            <a:off x="1947772" y="319087"/>
            <a:ext cx="7836431" cy="6219825"/>
          </a:xfrm>
          <a:prstGeom prst="rect">
            <a:avLst/>
          </a:prstGeom>
        </p:spPr>
      </p:pic>
    </p:spTree>
    <p:extLst>
      <p:ext uri="{BB962C8B-B14F-4D97-AF65-F5344CB8AC3E}">
        <p14:creationId xmlns:p14="http://schemas.microsoft.com/office/powerpoint/2010/main" val="698883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3227A-8D25-2B67-A304-D57C89E0E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C6FC2-8203-BB48-4B47-06A80521960F}"/>
              </a:ext>
            </a:extLst>
          </p:cNvPr>
          <p:cNvSpPr>
            <a:spLocks noGrp="1"/>
          </p:cNvSpPr>
          <p:nvPr>
            <p:ph type="ctrTitle"/>
          </p:nvPr>
        </p:nvSpPr>
        <p:spPr>
          <a:xfrm>
            <a:off x="116489" y="184487"/>
            <a:ext cx="9144000" cy="690671"/>
          </a:xfrm>
        </p:spPr>
        <p:txBody>
          <a:bodyPr>
            <a:noAutofit/>
          </a:bodyPr>
          <a:lstStyle/>
          <a:p>
            <a:pPr algn="l"/>
            <a:r>
              <a:rPr lang="fr-FR" sz="4400" noProof="0"/>
              <a:t>Chaine acquisition</a:t>
            </a:r>
          </a:p>
        </p:txBody>
      </p:sp>
      <p:pic>
        <p:nvPicPr>
          <p:cNvPr id="4" name="Graphique 3">
            <a:extLst>
              <a:ext uri="{FF2B5EF4-FFF2-40B4-BE49-F238E27FC236}">
                <a16:creationId xmlns:a16="http://schemas.microsoft.com/office/drawing/2014/main" id="{23B237C9-6F55-F10C-C054-107F047E84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789" y="4149973"/>
            <a:ext cx="11717322" cy="1993404"/>
          </a:xfrm>
          <a:prstGeom prst="rect">
            <a:avLst/>
          </a:prstGeom>
        </p:spPr>
      </p:pic>
      <p:sp>
        <p:nvSpPr>
          <p:cNvPr id="3" name="Slide Number Placeholder 2">
            <a:extLst>
              <a:ext uri="{FF2B5EF4-FFF2-40B4-BE49-F238E27FC236}">
                <a16:creationId xmlns:a16="http://schemas.microsoft.com/office/drawing/2014/main" id="{52370D63-E6CF-0DD7-5567-28F2BEB21D96}"/>
              </a:ext>
            </a:extLst>
          </p:cNvPr>
          <p:cNvSpPr>
            <a:spLocks noGrp="1"/>
          </p:cNvSpPr>
          <p:nvPr>
            <p:ph type="sldNum" sz="quarter" idx="12"/>
          </p:nvPr>
        </p:nvSpPr>
        <p:spPr/>
        <p:txBody>
          <a:bodyPr/>
          <a:lstStyle/>
          <a:p>
            <a:fld id="{00E11DDB-913A-0547-951E-73E59C5AF06F}" type="slidenum">
              <a:rPr lang="fr-FR" noProof="0" smtClean="0"/>
              <a:t>3</a:t>
            </a:fld>
            <a:endParaRPr lang="fr-FR" noProof="0"/>
          </a:p>
        </p:txBody>
      </p:sp>
      <p:graphicFrame>
        <p:nvGraphicFramePr>
          <p:cNvPr id="12" name="Tableau 11">
            <a:extLst>
              <a:ext uri="{FF2B5EF4-FFF2-40B4-BE49-F238E27FC236}">
                <a16:creationId xmlns:a16="http://schemas.microsoft.com/office/drawing/2014/main" id="{A96B3C57-9628-C7C1-6F85-65B18AE97ABF}"/>
              </a:ext>
            </a:extLst>
          </p:cNvPr>
          <p:cNvGraphicFramePr>
            <a:graphicFrameLocks noGrp="1"/>
          </p:cNvGraphicFramePr>
          <p:nvPr>
            <p:extLst>
              <p:ext uri="{D42A27DB-BD31-4B8C-83A1-F6EECF244321}">
                <p14:modId xmlns:p14="http://schemas.microsoft.com/office/powerpoint/2010/main" val="687235328"/>
              </p:ext>
            </p:extLst>
          </p:nvPr>
        </p:nvGraphicFramePr>
        <p:xfrm>
          <a:off x="2032000" y="1301750"/>
          <a:ext cx="8128000" cy="2286000"/>
        </p:xfrm>
        <a:graphic>
          <a:graphicData uri="http://schemas.openxmlformats.org/drawingml/2006/table">
            <a:tbl>
              <a:tblPr firstRow="1" bandRow="1">
                <a:tableStyleId>{7E9639D4-E3E2-4D34-9284-5A2195B3D0D7}</a:tableStyleId>
              </a:tblPr>
              <a:tblGrid>
                <a:gridCol w="4064000">
                  <a:extLst>
                    <a:ext uri="{9D8B030D-6E8A-4147-A177-3AD203B41FA5}">
                      <a16:colId xmlns:a16="http://schemas.microsoft.com/office/drawing/2014/main" val="1200862924"/>
                    </a:ext>
                  </a:extLst>
                </a:gridCol>
                <a:gridCol w="4064000">
                  <a:extLst>
                    <a:ext uri="{9D8B030D-6E8A-4147-A177-3AD203B41FA5}">
                      <a16:colId xmlns:a16="http://schemas.microsoft.com/office/drawing/2014/main" val="121949471"/>
                    </a:ext>
                  </a:extLst>
                </a:gridCol>
              </a:tblGrid>
              <a:tr h="370840">
                <a:tc>
                  <a:txBody>
                    <a:bodyPr/>
                    <a:lstStyle/>
                    <a:p>
                      <a:r>
                        <a:rPr lang="fr-FR" sz="2400">
                          <a:latin typeface="Arial" panose="020B0604020202020204" pitchFamily="34" charset="0"/>
                          <a:cs typeface="Arial" panose="020B0604020202020204" pitchFamily="34" charset="0"/>
                        </a:rPr>
                        <a:t>Caractéristique</a:t>
                      </a:r>
                      <a:endParaRPr lang="fr-BE" sz="2400">
                        <a:latin typeface="Arial" panose="020B0604020202020204" pitchFamily="34" charset="0"/>
                        <a:cs typeface="Arial" panose="020B0604020202020204" pitchFamily="34" charset="0"/>
                      </a:endParaRPr>
                    </a:p>
                  </a:txBody>
                  <a:tcPr/>
                </a:tc>
                <a:tc>
                  <a:txBody>
                    <a:bodyPr/>
                    <a:lstStyle/>
                    <a:p>
                      <a:r>
                        <a:rPr lang="fr-FR" sz="2400">
                          <a:latin typeface="Arial" panose="020B0604020202020204" pitchFamily="34" charset="0"/>
                          <a:cs typeface="Arial" panose="020B0604020202020204" pitchFamily="34" charset="0"/>
                        </a:rPr>
                        <a:t>Spécification</a:t>
                      </a:r>
                      <a:endParaRPr lang="fr-BE" sz="2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9340081"/>
                  </a:ext>
                </a:extLst>
              </a:tr>
              <a:tr h="370840">
                <a:tc>
                  <a:txBody>
                    <a:bodyPr/>
                    <a:lstStyle/>
                    <a:p>
                      <a:r>
                        <a:rPr lang="fr-FR" sz="2400">
                          <a:latin typeface="Arial" panose="020B0604020202020204" pitchFamily="34" charset="0"/>
                          <a:cs typeface="Arial" panose="020B0604020202020204" pitchFamily="34" charset="0"/>
                        </a:rPr>
                        <a:t>Distance de Communication</a:t>
                      </a:r>
                      <a:endParaRPr lang="fr-BE" sz="240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r>
                        <a:rPr lang="fr-FR" sz="2400">
                          <a:latin typeface="Arial" panose="020B0604020202020204" pitchFamily="34" charset="0"/>
                          <a:cs typeface="Arial" panose="020B0604020202020204" pitchFamily="34" charset="0"/>
                        </a:rPr>
                        <a:t>2m</a:t>
                      </a:r>
                      <a:endParaRPr lang="fr-BE" sz="24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33602406"/>
                  </a:ext>
                </a:extLst>
              </a:tr>
              <a:tr h="370840">
                <a:tc>
                  <a:txBody>
                    <a:bodyPr/>
                    <a:lstStyle/>
                    <a:p>
                      <a:r>
                        <a:rPr lang="fr-FR" sz="2400">
                          <a:latin typeface="Arial" panose="020B0604020202020204" pitchFamily="34" charset="0"/>
                          <a:cs typeface="Arial" panose="020B0604020202020204" pitchFamily="34" charset="0"/>
                        </a:rPr>
                        <a:t>Signal en entrée</a:t>
                      </a:r>
                      <a:endParaRPr lang="fr-BE" sz="240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r>
                        <a:rPr lang="fr-FR" sz="2400" dirty="0">
                          <a:latin typeface="Arial" panose="020B0604020202020204" pitchFamily="34" charset="0"/>
                          <a:cs typeface="Arial" panose="020B0604020202020204" pitchFamily="34" charset="0"/>
                        </a:rPr>
                        <a:t>1.8mV</a:t>
                      </a:r>
                      <a:endParaRPr lang="fr-BE" sz="2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7372769"/>
                  </a:ext>
                </a:extLst>
              </a:tr>
              <a:tr h="370840">
                <a:tc>
                  <a:txBody>
                    <a:bodyPr/>
                    <a:lstStyle/>
                    <a:p>
                      <a:r>
                        <a:rPr lang="fr-FR" sz="2400">
                          <a:latin typeface="Arial" panose="020B0604020202020204" pitchFamily="34" charset="0"/>
                          <a:cs typeface="Arial" panose="020B0604020202020204" pitchFamily="34" charset="0"/>
                        </a:rPr>
                        <a:t>Bande passante</a:t>
                      </a:r>
                      <a:endParaRPr lang="fr-BE" sz="240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fr-FR" sz="2400">
                          <a:latin typeface="Arial" panose="020B0604020202020204" pitchFamily="34" charset="0"/>
                          <a:cs typeface="Arial" panose="020B0604020202020204" pitchFamily="34" charset="0"/>
                        </a:rPr>
                        <a:t>800-1200Hz</a:t>
                      </a:r>
                      <a:endParaRPr lang="fr-BE" sz="24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62902566"/>
                  </a:ext>
                </a:extLst>
              </a:tr>
              <a:tr h="370840">
                <a:tc>
                  <a:txBody>
                    <a:bodyPr/>
                    <a:lstStyle/>
                    <a:p>
                      <a:r>
                        <a:rPr lang="fr-FR" sz="2400">
                          <a:latin typeface="Arial" panose="020B0604020202020204" pitchFamily="34" charset="0"/>
                          <a:cs typeface="Arial" panose="020B0604020202020204" pitchFamily="34" charset="0"/>
                        </a:rPr>
                        <a:t>Plage de tension en sortie</a:t>
                      </a:r>
                      <a:endParaRPr lang="fr-BE" sz="240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fr-FR" sz="2400" dirty="0">
                          <a:latin typeface="Arial" panose="020B0604020202020204" pitchFamily="34" charset="0"/>
                          <a:cs typeface="Arial" panose="020B0604020202020204" pitchFamily="34" charset="0"/>
                        </a:rPr>
                        <a:t>0-3.3V</a:t>
                      </a:r>
                      <a:endParaRPr lang="fr-BE" sz="2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70561759"/>
                  </a:ext>
                </a:extLst>
              </a:tr>
            </a:tbl>
          </a:graphicData>
        </a:graphic>
      </p:graphicFrame>
    </p:spTree>
    <p:extLst>
      <p:ext uri="{BB962C8B-B14F-4D97-AF65-F5344CB8AC3E}">
        <p14:creationId xmlns:p14="http://schemas.microsoft.com/office/powerpoint/2010/main" val="3626358769"/>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2A08FD-4F08-AB7E-1C0E-FE636FE100EA}"/>
              </a:ext>
            </a:extLst>
          </p:cNvPr>
          <p:cNvSpPr>
            <a:spLocks noGrp="1"/>
          </p:cNvSpPr>
          <p:nvPr>
            <p:ph type="title"/>
          </p:nvPr>
        </p:nvSpPr>
        <p:spPr/>
        <p:txBody>
          <a:bodyPr/>
          <a:lstStyle/>
          <a:p>
            <a:r>
              <a:rPr lang="fr-FR" noProof="0">
                <a:latin typeface="Arial"/>
                <a:cs typeface="Arial"/>
              </a:rPr>
              <a:t>Cas limite</a:t>
            </a:r>
            <a:endParaRPr lang="fr-FR" noProof="0"/>
          </a:p>
        </p:txBody>
      </p:sp>
      <p:sp>
        <p:nvSpPr>
          <p:cNvPr id="3" name="Espace réservé du contenu 2">
            <a:extLst>
              <a:ext uri="{FF2B5EF4-FFF2-40B4-BE49-F238E27FC236}">
                <a16:creationId xmlns:a16="http://schemas.microsoft.com/office/drawing/2014/main" id="{AD700E45-AAFD-141B-BE29-455EC42140DD}"/>
              </a:ext>
            </a:extLst>
          </p:cNvPr>
          <p:cNvSpPr>
            <a:spLocks noGrp="1"/>
          </p:cNvSpPr>
          <p:nvPr>
            <p:ph idx="1"/>
          </p:nvPr>
        </p:nvSpPr>
        <p:spPr>
          <a:xfrm>
            <a:off x="525050" y="1825625"/>
            <a:ext cx="10828750" cy="708352"/>
          </a:xfrm>
        </p:spPr>
        <p:txBody>
          <a:bodyPr vert="horz" lIns="91440" tIns="45720" rIns="91440" bIns="45720" rtlCol="0" anchor="t">
            <a:normAutofit fontScale="77500" lnSpcReduction="20000"/>
          </a:bodyPr>
          <a:lstStyle/>
          <a:p>
            <a:pPr marL="0" indent="0">
              <a:buNone/>
            </a:pPr>
            <a:r>
              <a:rPr lang="fr-FR" noProof="0">
                <a:latin typeface="Arial"/>
                <a:cs typeface="Arial"/>
              </a:rPr>
              <a:t>                            </a:t>
            </a:r>
            <a:endParaRPr lang="fr-FR" noProof="0"/>
          </a:p>
          <a:p>
            <a:pPr marL="0" indent="0">
              <a:buNone/>
            </a:pPr>
            <a:r>
              <a:rPr lang="fr-FR" noProof="0">
                <a:latin typeface="Arial"/>
                <a:cs typeface="Arial"/>
              </a:rPr>
              <a:t>           </a:t>
            </a:r>
            <a:endParaRPr lang="fr-FR" noProof="0"/>
          </a:p>
        </p:txBody>
      </p:sp>
      <p:sp>
        <p:nvSpPr>
          <p:cNvPr id="4" name="Espace réservé du numéro de diapositive 3">
            <a:extLst>
              <a:ext uri="{FF2B5EF4-FFF2-40B4-BE49-F238E27FC236}">
                <a16:creationId xmlns:a16="http://schemas.microsoft.com/office/drawing/2014/main" id="{37108F67-CD8A-7024-50B2-8EFF40D8119E}"/>
              </a:ext>
            </a:extLst>
          </p:cNvPr>
          <p:cNvSpPr>
            <a:spLocks noGrp="1"/>
          </p:cNvSpPr>
          <p:nvPr>
            <p:ph type="sldNum" sz="quarter" idx="12"/>
          </p:nvPr>
        </p:nvSpPr>
        <p:spPr/>
        <p:txBody>
          <a:bodyPr/>
          <a:lstStyle/>
          <a:p>
            <a:fld id="{00E11DDB-913A-0547-951E-73E59C5AF06F}" type="slidenum">
              <a:rPr lang="fr-FR" noProof="0" smtClean="0"/>
              <a:t>30</a:t>
            </a:fld>
            <a:endParaRPr lang="fr-FR" noProof="0"/>
          </a:p>
        </p:txBody>
      </p:sp>
      <p:pic>
        <p:nvPicPr>
          <p:cNvPr id="7" name="Image 6" descr="Une image contenant Police, blanc, texte, Graphique&#10;&#10;Le contenu généré par l’IA peut être incorrect.">
            <a:extLst>
              <a:ext uri="{FF2B5EF4-FFF2-40B4-BE49-F238E27FC236}">
                <a16:creationId xmlns:a16="http://schemas.microsoft.com/office/drawing/2014/main" id="{C1ECF9D2-D17D-8388-DD6F-EBC0292F2AAB}"/>
              </a:ext>
            </a:extLst>
          </p:cNvPr>
          <p:cNvPicPr>
            <a:picLocks noChangeAspect="1"/>
          </p:cNvPicPr>
          <p:nvPr/>
        </p:nvPicPr>
        <p:blipFill>
          <a:blip r:embed="rId2"/>
          <a:stretch>
            <a:fillRect/>
          </a:stretch>
        </p:blipFill>
        <p:spPr>
          <a:xfrm>
            <a:off x="4451632" y="1521421"/>
            <a:ext cx="2537174" cy="1019047"/>
          </a:xfrm>
          <a:prstGeom prst="rect">
            <a:avLst/>
          </a:prstGeom>
        </p:spPr>
      </p:pic>
      <p:pic>
        <p:nvPicPr>
          <p:cNvPr id="8" name="Image 7" descr="Une image contenant ligne, texte, Tracé, diagramme&#10;&#10;Le contenu généré par l’IA peut être incorrect.">
            <a:extLst>
              <a:ext uri="{FF2B5EF4-FFF2-40B4-BE49-F238E27FC236}">
                <a16:creationId xmlns:a16="http://schemas.microsoft.com/office/drawing/2014/main" id="{8DF025C4-4387-0DD2-42F0-FFB23BCA26DF}"/>
              </a:ext>
            </a:extLst>
          </p:cNvPr>
          <p:cNvPicPr>
            <a:picLocks noChangeAspect="1"/>
          </p:cNvPicPr>
          <p:nvPr/>
        </p:nvPicPr>
        <p:blipFill>
          <a:blip r:embed="rId3"/>
          <a:stretch>
            <a:fillRect/>
          </a:stretch>
        </p:blipFill>
        <p:spPr>
          <a:xfrm>
            <a:off x="1910219" y="2487965"/>
            <a:ext cx="7620000" cy="3810000"/>
          </a:xfrm>
          <a:prstGeom prst="rect">
            <a:avLst/>
          </a:prstGeom>
        </p:spPr>
      </p:pic>
    </p:spTree>
    <p:extLst>
      <p:ext uri="{BB962C8B-B14F-4D97-AF65-F5344CB8AC3E}">
        <p14:creationId xmlns:p14="http://schemas.microsoft.com/office/powerpoint/2010/main" val="797941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0B7D63F-7380-BC2A-DB00-AFC7D3680725}"/>
              </a:ext>
            </a:extLst>
          </p:cNvPr>
          <p:cNvPicPr>
            <a:picLocks noChangeAspect="1"/>
          </p:cNvPicPr>
          <p:nvPr/>
        </p:nvPicPr>
        <p:blipFill>
          <a:blip r:embed="rId4"/>
          <a:stretch>
            <a:fillRect/>
          </a:stretch>
        </p:blipFill>
        <p:spPr>
          <a:xfrm>
            <a:off x="225796" y="204220"/>
            <a:ext cx="8767817" cy="6517255"/>
          </a:xfrm>
          <a:prstGeom prst="rect">
            <a:avLst/>
          </a:prstGeom>
        </p:spPr>
      </p:pic>
      <p:sp>
        <p:nvSpPr>
          <p:cNvPr id="2" name="Titre 1">
            <a:extLst>
              <a:ext uri="{FF2B5EF4-FFF2-40B4-BE49-F238E27FC236}">
                <a16:creationId xmlns:a16="http://schemas.microsoft.com/office/drawing/2014/main" id="{1C951EC9-CB10-DB3F-FBFF-5B765EBD6993}"/>
              </a:ext>
            </a:extLst>
          </p:cNvPr>
          <p:cNvSpPr>
            <a:spLocks noGrp="1"/>
          </p:cNvSpPr>
          <p:nvPr>
            <p:ph type="title"/>
          </p:nvPr>
        </p:nvSpPr>
        <p:spPr>
          <a:xfrm>
            <a:off x="118548" y="56541"/>
            <a:ext cx="10515600" cy="775310"/>
          </a:xfrm>
        </p:spPr>
        <p:txBody>
          <a:bodyPr/>
          <a:lstStyle/>
          <a:p>
            <a:r>
              <a:rPr lang="fr-FR" noProof="0"/>
              <a:t>Préamplificateur</a:t>
            </a:r>
          </a:p>
        </p:txBody>
      </p:sp>
      <p:sp>
        <p:nvSpPr>
          <p:cNvPr id="4" name="ZoneTexte 3">
            <a:extLst>
              <a:ext uri="{FF2B5EF4-FFF2-40B4-BE49-F238E27FC236}">
                <a16:creationId xmlns:a16="http://schemas.microsoft.com/office/drawing/2014/main" id="{4C0AE01D-2938-34BE-4029-9C51BE3E53AE}"/>
              </a:ext>
            </a:extLst>
          </p:cNvPr>
          <p:cNvSpPr txBox="1"/>
          <p:nvPr/>
        </p:nvSpPr>
        <p:spPr>
          <a:xfrm>
            <a:off x="7885385" y="1623627"/>
            <a:ext cx="4193629" cy="1477328"/>
          </a:xfrm>
          <a:prstGeom prst="rect">
            <a:avLst/>
          </a:prstGeom>
          <a:noFill/>
        </p:spPr>
        <p:txBody>
          <a:bodyPr wrap="square" rtlCol="0">
            <a:spAutoFit/>
          </a:bodyPr>
          <a:lstStyle/>
          <a:p>
            <a:pPr marL="285750" indent="-285750">
              <a:buFont typeface="Arial" panose="020B0604020202020204" pitchFamily="34" charset="0"/>
              <a:buChar char="•"/>
            </a:pPr>
            <a:r>
              <a:rPr lang="fr-FR" sz="2400" noProof="0" dirty="0">
                <a:latin typeface="Arial" panose="020B0604020202020204" pitchFamily="34" charset="0"/>
                <a:cs typeface="Arial" panose="020B0604020202020204" pitchFamily="34" charset="0"/>
              </a:rPr>
              <a:t>Inverseur </a:t>
            </a:r>
          </a:p>
          <a:p>
            <a:pPr marL="285750" indent="-285750">
              <a:buFont typeface="Arial" panose="020B0604020202020204" pitchFamily="34" charset="0"/>
              <a:buChar char="•"/>
            </a:pPr>
            <a:r>
              <a:rPr lang="fr-FR" sz="2400" noProof="0" dirty="0">
                <a:latin typeface="Arial" panose="020B0604020202020204" pitchFamily="34" charset="0"/>
                <a:cs typeface="Arial" panose="020B0604020202020204" pitchFamily="34" charset="0"/>
              </a:rPr>
              <a:t>Gain = 110</a:t>
            </a:r>
          </a:p>
          <a:p>
            <a:pPr marL="285750" indent="-285750">
              <a:buFont typeface="Arial" panose="020B0604020202020204" pitchFamily="34" charset="0"/>
              <a:buChar char="•"/>
            </a:pPr>
            <a:r>
              <a:rPr lang="fr-FR" sz="2400" noProof="0" dirty="0">
                <a:latin typeface="Arial" panose="020B0604020202020204" pitchFamily="34" charset="0"/>
                <a:cs typeface="Arial" panose="020B0604020202020204" pitchFamily="34" charset="0"/>
              </a:rPr>
              <a:t>Passe bande 800-1200Hz</a:t>
            </a:r>
          </a:p>
          <a:p>
            <a:pPr marL="285750" indent="-285750">
              <a:buFont typeface="Arial" panose="020B0604020202020204" pitchFamily="34" charset="0"/>
              <a:buChar char="•"/>
            </a:pPr>
            <a:endParaRPr lang="fr-FR" noProof="0" dirty="0"/>
          </a:p>
        </p:txBody>
      </p:sp>
      <p:sp>
        <p:nvSpPr>
          <p:cNvPr id="5" name="Slide Number Placeholder 4">
            <a:extLst>
              <a:ext uri="{FF2B5EF4-FFF2-40B4-BE49-F238E27FC236}">
                <a16:creationId xmlns:a16="http://schemas.microsoft.com/office/drawing/2014/main" id="{CDF93BD0-00E1-5EF7-C56C-AF58928D4FDD}"/>
              </a:ext>
            </a:extLst>
          </p:cNvPr>
          <p:cNvSpPr>
            <a:spLocks noGrp="1"/>
          </p:cNvSpPr>
          <p:nvPr>
            <p:ph type="sldNum" sz="quarter" idx="12"/>
          </p:nvPr>
        </p:nvSpPr>
        <p:spPr/>
        <p:txBody>
          <a:bodyPr/>
          <a:lstStyle/>
          <a:p>
            <a:fld id="{00E11DDB-913A-0547-951E-73E59C5AF06F}" type="slidenum">
              <a:rPr lang="fr-FR" noProof="0" smtClean="0"/>
              <a:t>4</a:t>
            </a:fld>
            <a:endParaRPr lang="fr-FR" noProof="0"/>
          </a:p>
        </p:txBody>
      </p:sp>
    </p:spTree>
    <p:extLst>
      <p:ext uri="{BB962C8B-B14F-4D97-AF65-F5344CB8AC3E}">
        <p14:creationId xmlns:p14="http://schemas.microsoft.com/office/powerpoint/2010/main" val="3723960131"/>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F7A98-540D-CCC7-3CAB-E7F07C0085D5}"/>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5D179ABA-B85E-87A1-AB65-F64B4F47EAE7}"/>
              </a:ext>
            </a:extLst>
          </p:cNvPr>
          <p:cNvPicPr>
            <a:picLocks noChangeAspect="1"/>
          </p:cNvPicPr>
          <p:nvPr/>
        </p:nvPicPr>
        <p:blipFill>
          <a:blip r:embed="rId4"/>
          <a:stretch>
            <a:fillRect/>
          </a:stretch>
        </p:blipFill>
        <p:spPr>
          <a:xfrm>
            <a:off x="721656" y="476418"/>
            <a:ext cx="9426241" cy="6245057"/>
          </a:xfrm>
          <a:prstGeom prst="rect">
            <a:avLst/>
          </a:prstGeom>
        </p:spPr>
      </p:pic>
      <p:sp>
        <p:nvSpPr>
          <p:cNvPr id="2" name="Titre 1">
            <a:extLst>
              <a:ext uri="{FF2B5EF4-FFF2-40B4-BE49-F238E27FC236}">
                <a16:creationId xmlns:a16="http://schemas.microsoft.com/office/drawing/2014/main" id="{A779F1BA-3DEC-45EE-28ED-A989AD6DBCB4}"/>
              </a:ext>
            </a:extLst>
          </p:cNvPr>
          <p:cNvSpPr>
            <a:spLocks noGrp="1"/>
          </p:cNvSpPr>
          <p:nvPr>
            <p:ph type="title"/>
          </p:nvPr>
        </p:nvSpPr>
        <p:spPr>
          <a:xfrm>
            <a:off x="209550" y="57150"/>
            <a:ext cx="1468952" cy="725372"/>
          </a:xfrm>
        </p:spPr>
        <p:txBody>
          <a:bodyPr/>
          <a:lstStyle/>
          <a:p>
            <a:r>
              <a:rPr lang="fr-FR" noProof="0"/>
              <a:t>Filtre</a:t>
            </a:r>
          </a:p>
        </p:txBody>
      </p:sp>
      <p:sp>
        <p:nvSpPr>
          <p:cNvPr id="4" name="ZoneTexte 3">
            <a:extLst>
              <a:ext uri="{FF2B5EF4-FFF2-40B4-BE49-F238E27FC236}">
                <a16:creationId xmlns:a16="http://schemas.microsoft.com/office/drawing/2014/main" id="{09CC5742-AC83-9CDA-940E-52180D86F150}"/>
              </a:ext>
            </a:extLst>
          </p:cNvPr>
          <p:cNvSpPr txBox="1"/>
          <p:nvPr/>
        </p:nvSpPr>
        <p:spPr>
          <a:xfrm>
            <a:off x="7679032" y="5394230"/>
            <a:ext cx="4844361" cy="830997"/>
          </a:xfrm>
          <a:prstGeom prst="rect">
            <a:avLst/>
          </a:prstGeom>
          <a:noFill/>
        </p:spPr>
        <p:txBody>
          <a:bodyPr wrap="square" rtlCol="0">
            <a:spAutoFit/>
          </a:bodyPr>
          <a:lstStyle/>
          <a:p>
            <a:pPr marL="285750" indent="-285750">
              <a:buFont typeface="Arial" panose="020B0604020202020204" pitchFamily="34" charset="0"/>
              <a:buChar char="•"/>
            </a:pPr>
            <a:r>
              <a:rPr lang="fr-FR" sz="2400" noProof="0" dirty="0">
                <a:latin typeface="Arial" panose="020B0604020202020204" pitchFamily="34" charset="0"/>
                <a:cs typeface="Arial" panose="020B0604020202020204" pitchFamily="34" charset="0"/>
              </a:rPr>
              <a:t>Passe bande 800-1200Hz</a:t>
            </a:r>
          </a:p>
          <a:p>
            <a:pPr marL="285750" indent="-285750">
              <a:buFont typeface="Arial" panose="020B0604020202020204" pitchFamily="34" charset="0"/>
              <a:buChar char="•"/>
            </a:pPr>
            <a:r>
              <a:rPr lang="fr-FR" sz="2400" noProof="0" dirty="0" err="1">
                <a:latin typeface="Arial" panose="020B0604020202020204" pitchFamily="34" charset="0"/>
                <a:cs typeface="Arial" panose="020B0604020202020204" pitchFamily="34" charset="0"/>
              </a:rPr>
              <a:t>Butterworth</a:t>
            </a:r>
            <a:r>
              <a:rPr lang="fr-FR" sz="2400" noProof="0" dirty="0">
                <a:latin typeface="Arial" panose="020B0604020202020204" pitchFamily="34" charset="0"/>
                <a:cs typeface="Arial" panose="020B0604020202020204" pitchFamily="34" charset="0"/>
              </a:rPr>
              <a:t> ordre 4 </a:t>
            </a:r>
          </a:p>
        </p:txBody>
      </p:sp>
      <p:sp>
        <p:nvSpPr>
          <p:cNvPr id="5" name="Slide Number Placeholder 4">
            <a:extLst>
              <a:ext uri="{FF2B5EF4-FFF2-40B4-BE49-F238E27FC236}">
                <a16:creationId xmlns:a16="http://schemas.microsoft.com/office/drawing/2014/main" id="{D1E064FB-E591-BACB-9AD3-6DF9B62DC043}"/>
              </a:ext>
            </a:extLst>
          </p:cNvPr>
          <p:cNvSpPr>
            <a:spLocks noGrp="1"/>
          </p:cNvSpPr>
          <p:nvPr>
            <p:ph type="sldNum" sz="quarter" idx="12"/>
          </p:nvPr>
        </p:nvSpPr>
        <p:spPr/>
        <p:txBody>
          <a:bodyPr/>
          <a:lstStyle/>
          <a:p>
            <a:fld id="{00E11DDB-913A-0547-951E-73E59C5AF06F}" type="slidenum">
              <a:rPr lang="fr-FR" noProof="0" smtClean="0"/>
              <a:t>5</a:t>
            </a:fld>
            <a:endParaRPr lang="fr-FR" noProof="0"/>
          </a:p>
        </p:txBody>
      </p:sp>
    </p:spTree>
    <p:extLst>
      <p:ext uri="{BB962C8B-B14F-4D97-AF65-F5344CB8AC3E}">
        <p14:creationId xmlns:p14="http://schemas.microsoft.com/office/powerpoint/2010/main" val="399030942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5BC10-C360-89C3-E93D-E027CD7DE923}"/>
            </a:ext>
          </a:extLst>
        </p:cNvPr>
        <p:cNvGrpSpPr/>
        <p:nvPr/>
      </p:nvGrpSpPr>
      <p:grpSpPr>
        <a:xfrm>
          <a:off x="0" y="0"/>
          <a:ext cx="0" cy="0"/>
          <a:chOff x="0" y="0"/>
          <a:chExt cx="0" cy="0"/>
        </a:xfrm>
      </p:grpSpPr>
      <p:pic>
        <p:nvPicPr>
          <p:cNvPr id="8" name="Image 7" descr="Une image contenant texte, diagramme, ligne, Police&#10;&#10;Le contenu généré par l’IA peut être incorrect.">
            <a:extLst>
              <a:ext uri="{FF2B5EF4-FFF2-40B4-BE49-F238E27FC236}">
                <a16:creationId xmlns:a16="http://schemas.microsoft.com/office/drawing/2014/main" id="{92B4121D-616F-714F-A4E3-3D2A2B002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76" y="1147763"/>
            <a:ext cx="6394424" cy="4562474"/>
          </a:xfrm>
          <a:prstGeom prst="rect">
            <a:avLst/>
          </a:prstGeom>
        </p:spPr>
      </p:pic>
      <p:sp>
        <p:nvSpPr>
          <p:cNvPr id="2" name="Titre 1">
            <a:extLst>
              <a:ext uri="{FF2B5EF4-FFF2-40B4-BE49-F238E27FC236}">
                <a16:creationId xmlns:a16="http://schemas.microsoft.com/office/drawing/2014/main" id="{FAEC1DB8-617E-F700-C8B4-B96D69029C1D}"/>
              </a:ext>
            </a:extLst>
          </p:cNvPr>
          <p:cNvSpPr>
            <a:spLocks noGrp="1"/>
          </p:cNvSpPr>
          <p:nvPr>
            <p:ph type="title"/>
          </p:nvPr>
        </p:nvSpPr>
        <p:spPr>
          <a:xfrm>
            <a:off x="57150" y="101600"/>
            <a:ext cx="5075752" cy="632803"/>
          </a:xfrm>
        </p:spPr>
        <p:txBody>
          <a:bodyPr>
            <a:normAutofit fontScale="90000"/>
          </a:bodyPr>
          <a:lstStyle/>
          <a:p>
            <a:r>
              <a:rPr lang="fr-FR"/>
              <a:t>Etage de gain final</a:t>
            </a:r>
            <a:endParaRPr lang="fr-FR" noProof="0"/>
          </a:p>
        </p:txBody>
      </p:sp>
      <p:sp>
        <p:nvSpPr>
          <p:cNvPr id="5" name="Slide Number Placeholder 4">
            <a:extLst>
              <a:ext uri="{FF2B5EF4-FFF2-40B4-BE49-F238E27FC236}">
                <a16:creationId xmlns:a16="http://schemas.microsoft.com/office/drawing/2014/main" id="{314DBB8A-388C-63FD-F06A-EB50064379BF}"/>
              </a:ext>
            </a:extLst>
          </p:cNvPr>
          <p:cNvSpPr>
            <a:spLocks noGrp="1"/>
          </p:cNvSpPr>
          <p:nvPr>
            <p:ph type="sldNum" sz="quarter" idx="12"/>
          </p:nvPr>
        </p:nvSpPr>
        <p:spPr/>
        <p:txBody>
          <a:bodyPr/>
          <a:lstStyle/>
          <a:p>
            <a:fld id="{00E11DDB-913A-0547-951E-73E59C5AF06F}" type="slidenum">
              <a:rPr lang="fr-FR" noProof="0" smtClean="0"/>
              <a:t>6</a:t>
            </a:fld>
            <a:endParaRPr lang="fr-FR" noProof="0"/>
          </a:p>
        </p:txBody>
      </p:sp>
      <p:sp>
        <p:nvSpPr>
          <p:cNvPr id="3" name="ZoneTexte 2">
            <a:extLst>
              <a:ext uri="{FF2B5EF4-FFF2-40B4-BE49-F238E27FC236}">
                <a16:creationId xmlns:a16="http://schemas.microsoft.com/office/drawing/2014/main" id="{4C89CA17-088B-2E31-50BC-20AEC5CA253C}"/>
              </a:ext>
            </a:extLst>
          </p:cNvPr>
          <p:cNvSpPr txBox="1"/>
          <p:nvPr/>
        </p:nvSpPr>
        <p:spPr>
          <a:xfrm>
            <a:off x="6880771" y="2308612"/>
            <a:ext cx="4193629" cy="1477328"/>
          </a:xfrm>
          <a:prstGeom prst="rect">
            <a:avLst/>
          </a:prstGeom>
          <a:noFill/>
        </p:spPr>
        <p:txBody>
          <a:bodyPr wrap="square" rtlCol="0">
            <a:spAutoFit/>
          </a:bodyPr>
          <a:lstStyle/>
          <a:p>
            <a:pPr marL="285750" indent="-285750">
              <a:buFont typeface="Arial" panose="020B0604020202020204" pitchFamily="34" charset="0"/>
              <a:buChar char="•"/>
            </a:pPr>
            <a:r>
              <a:rPr lang="fr-FR" sz="2400" noProof="0">
                <a:latin typeface="Arial" panose="020B0604020202020204" pitchFamily="34" charset="0"/>
                <a:cs typeface="Arial" panose="020B0604020202020204" pitchFamily="34" charset="0"/>
              </a:rPr>
              <a:t>Inverseur </a:t>
            </a:r>
          </a:p>
          <a:p>
            <a:pPr marL="285750" indent="-285750">
              <a:buFont typeface="Arial" panose="020B0604020202020204" pitchFamily="34" charset="0"/>
              <a:buChar char="•"/>
            </a:pPr>
            <a:r>
              <a:rPr lang="fr-FR" sz="2400" noProof="0">
                <a:latin typeface="Arial" panose="020B0604020202020204" pitchFamily="34" charset="0"/>
                <a:cs typeface="Arial" panose="020B0604020202020204" pitchFamily="34" charset="0"/>
              </a:rPr>
              <a:t>Gain = 110</a:t>
            </a:r>
          </a:p>
          <a:p>
            <a:pPr marL="285750" indent="-285750">
              <a:buFont typeface="Arial" panose="020B0604020202020204" pitchFamily="34" charset="0"/>
              <a:buChar char="•"/>
            </a:pPr>
            <a:r>
              <a:rPr lang="fr-FR" sz="2400" noProof="0">
                <a:latin typeface="Arial" panose="020B0604020202020204" pitchFamily="34" charset="0"/>
                <a:cs typeface="Arial" panose="020B0604020202020204" pitchFamily="34" charset="0"/>
              </a:rPr>
              <a:t>Passe bande 800-1200Hz</a:t>
            </a:r>
          </a:p>
          <a:p>
            <a:pPr marL="285750" indent="-285750">
              <a:buFont typeface="Arial" panose="020B0604020202020204" pitchFamily="34" charset="0"/>
              <a:buChar char="•"/>
            </a:pPr>
            <a:endParaRPr lang="fr-FR" noProof="0"/>
          </a:p>
        </p:txBody>
      </p:sp>
    </p:spTree>
    <p:extLst>
      <p:ext uri="{BB962C8B-B14F-4D97-AF65-F5344CB8AC3E}">
        <p14:creationId xmlns:p14="http://schemas.microsoft.com/office/powerpoint/2010/main" val="2291165531"/>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E4B01-2CA7-F65D-3776-163548ACEB3A}"/>
              </a:ext>
            </a:extLst>
          </p:cNvPr>
          <p:cNvSpPr>
            <a:spLocks noGrp="1"/>
          </p:cNvSpPr>
          <p:nvPr>
            <p:ph type="title"/>
          </p:nvPr>
        </p:nvSpPr>
        <p:spPr>
          <a:xfrm>
            <a:off x="0" y="0"/>
            <a:ext cx="6104709" cy="714192"/>
          </a:xfrm>
        </p:spPr>
        <p:txBody>
          <a:bodyPr/>
          <a:lstStyle/>
          <a:p>
            <a:r>
              <a:rPr lang="fr-FR" noProof="0"/>
              <a:t>Réponse en fréquence</a:t>
            </a:r>
          </a:p>
        </p:txBody>
      </p:sp>
      <p:sp>
        <p:nvSpPr>
          <p:cNvPr id="3" name="Espace réservé du numéro de diapositive 2">
            <a:extLst>
              <a:ext uri="{FF2B5EF4-FFF2-40B4-BE49-F238E27FC236}">
                <a16:creationId xmlns:a16="http://schemas.microsoft.com/office/drawing/2014/main" id="{C3C3C303-6BF1-A333-63A1-4C75BACE4614}"/>
              </a:ext>
            </a:extLst>
          </p:cNvPr>
          <p:cNvSpPr>
            <a:spLocks noGrp="1"/>
          </p:cNvSpPr>
          <p:nvPr>
            <p:ph type="sldNum" sz="quarter" idx="12"/>
          </p:nvPr>
        </p:nvSpPr>
        <p:spPr/>
        <p:txBody>
          <a:bodyPr/>
          <a:lstStyle/>
          <a:p>
            <a:fld id="{00E11DDB-913A-0547-951E-73E59C5AF06F}" type="slidenum">
              <a:rPr lang="fr-FR" noProof="0" smtClean="0"/>
              <a:t>7</a:t>
            </a:fld>
            <a:endParaRPr lang="fr-FR" noProof="0"/>
          </a:p>
        </p:txBody>
      </p:sp>
      <p:pic>
        <p:nvPicPr>
          <p:cNvPr id="7" name="Image 6" descr="Une image contenant ligne, Tracé, diagramme, texte&#10;&#10;Le contenu généré par l’IA peut être incorrect.">
            <a:extLst>
              <a:ext uri="{FF2B5EF4-FFF2-40B4-BE49-F238E27FC236}">
                <a16:creationId xmlns:a16="http://schemas.microsoft.com/office/drawing/2014/main" id="{D9C1021E-5759-26DC-CAC0-87BDCA3529C9}"/>
              </a:ext>
            </a:extLst>
          </p:cNvPr>
          <p:cNvPicPr>
            <a:picLocks noChangeAspect="1"/>
          </p:cNvPicPr>
          <p:nvPr/>
        </p:nvPicPr>
        <p:blipFill>
          <a:blip r:embed="rId4"/>
          <a:stretch>
            <a:fillRect/>
          </a:stretch>
        </p:blipFill>
        <p:spPr>
          <a:xfrm>
            <a:off x="435681" y="714192"/>
            <a:ext cx="11320637" cy="5981883"/>
          </a:xfrm>
          <a:prstGeom prst="rect">
            <a:avLst/>
          </a:prstGeom>
        </p:spPr>
      </p:pic>
      <p:sp>
        <p:nvSpPr>
          <p:cNvPr id="5" name="Ellipse 4">
            <a:extLst>
              <a:ext uri="{FF2B5EF4-FFF2-40B4-BE49-F238E27FC236}">
                <a16:creationId xmlns:a16="http://schemas.microsoft.com/office/drawing/2014/main" id="{28EED7CF-6531-84EC-0638-4A0F0D1E6736}"/>
              </a:ext>
            </a:extLst>
          </p:cNvPr>
          <p:cNvSpPr/>
          <p:nvPr/>
        </p:nvSpPr>
        <p:spPr>
          <a:xfrm>
            <a:off x="5233988" y="2530477"/>
            <a:ext cx="79374" cy="7937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Ellipse 5">
            <a:extLst>
              <a:ext uri="{FF2B5EF4-FFF2-40B4-BE49-F238E27FC236}">
                <a16:creationId xmlns:a16="http://schemas.microsoft.com/office/drawing/2014/main" id="{AFA967A0-61CB-99BB-5DA8-8068FA736E8D}"/>
              </a:ext>
            </a:extLst>
          </p:cNvPr>
          <p:cNvSpPr/>
          <p:nvPr/>
        </p:nvSpPr>
        <p:spPr>
          <a:xfrm>
            <a:off x="7274952" y="2397219"/>
            <a:ext cx="79374" cy="7937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77769328"/>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FAFB-8096-1FA4-0F59-6A4B520E5D7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D37F558-7B91-C6C3-5CAD-39314ECD6ED4}"/>
              </a:ext>
            </a:extLst>
          </p:cNvPr>
          <p:cNvSpPr>
            <a:spLocks noGrp="1"/>
          </p:cNvSpPr>
          <p:nvPr>
            <p:ph type="title"/>
          </p:nvPr>
        </p:nvSpPr>
        <p:spPr>
          <a:xfrm>
            <a:off x="251642" y="371475"/>
            <a:ext cx="10515600" cy="631825"/>
          </a:xfrm>
        </p:spPr>
        <p:txBody>
          <a:bodyPr>
            <a:normAutofit fontScale="90000"/>
          </a:bodyPr>
          <a:lstStyle/>
          <a:p>
            <a:r>
              <a:rPr lang="fr-FR" noProof="0"/>
              <a:t>Circuit </a:t>
            </a:r>
            <a:r>
              <a:rPr lang="fr-FR"/>
              <a:t>complet</a:t>
            </a:r>
            <a:endParaRPr lang="fr-FR" noProof="0"/>
          </a:p>
        </p:txBody>
      </p:sp>
      <p:sp>
        <p:nvSpPr>
          <p:cNvPr id="5" name="Slide Number Placeholder 4">
            <a:extLst>
              <a:ext uri="{FF2B5EF4-FFF2-40B4-BE49-F238E27FC236}">
                <a16:creationId xmlns:a16="http://schemas.microsoft.com/office/drawing/2014/main" id="{51560179-B6E5-51BF-CC31-062593D00721}"/>
              </a:ext>
            </a:extLst>
          </p:cNvPr>
          <p:cNvSpPr>
            <a:spLocks noGrp="1"/>
          </p:cNvSpPr>
          <p:nvPr>
            <p:ph type="sldNum" sz="quarter" idx="12"/>
          </p:nvPr>
        </p:nvSpPr>
        <p:spPr/>
        <p:txBody>
          <a:bodyPr/>
          <a:lstStyle/>
          <a:p>
            <a:fld id="{00E11DDB-913A-0547-951E-73E59C5AF06F}" type="slidenum">
              <a:rPr lang="fr-FR" noProof="0" smtClean="0"/>
              <a:t>8</a:t>
            </a:fld>
            <a:endParaRPr lang="fr-FR" noProof="0"/>
          </a:p>
        </p:txBody>
      </p:sp>
      <p:pic>
        <p:nvPicPr>
          <p:cNvPr id="8" name="Image 7" descr="Une image contenant diagramme, ligne, Tracé, texte&#10;&#10;Le contenu généré par l’IA peut être incorrect.">
            <a:extLst>
              <a:ext uri="{FF2B5EF4-FFF2-40B4-BE49-F238E27FC236}">
                <a16:creationId xmlns:a16="http://schemas.microsoft.com/office/drawing/2014/main" id="{A4ABCD1A-8CBC-5522-23E5-F40B34685F50}"/>
              </a:ext>
            </a:extLst>
          </p:cNvPr>
          <p:cNvPicPr>
            <a:picLocks noChangeAspect="1"/>
          </p:cNvPicPr>
          <p:nvPr/>
        </p:nvPicPr>
        <p:blipFill>
          <a:blip r:embed="rId4"/>
          <a:stretch>
            <a:fillRect/>
          </a:stretch>
        </p:blipFill>
        <p:spPr>
          <a:xfrm>
            <a:off x="12440" y="1336112"/>
            <a:ext cx="12192000" cy="3629679"/>
          </a:xfrm>
          <a:prstGeom prst="rect">
            <a:avLst/>
          </a:prstGeom>
        </p:spPr>
      </p:pic>
    </p:spTree>
    <p:extLst>
      <p:ext uri="{BB962C8B-B14F-4D97-AF65-F5344CB8AC3E}">
        <p14:creationId xmlns:p14="http://schemas.microsoft.com/office/powerpoint/2010/main" val="4085832786"/>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0099-9C25-5FBF-8F46-BAB8FBD124BE}"/>
              </a:ext>
            </a:extLst>
          </p:cNvPr>
          <p:cNvSpPr>
            <a:spLocks noGrp="1"/>
          </p:cNvSpPr>
          <p:nvPr>
            <p:ph type="title"/>
          </p:nvPr>
        </p:nvSpPr>
        <p:spPr/>
        <p:txBody>
          <a:bodyPr/>
          <a:lstStyle/>
          <a:p>
            <a:r>
              <a:rPr lang="fr-FR" noProof="0" dirty="0"/>
              <a:t>Structure des commandes</a:t>
            </a:r>
          </a:p>
        </p:txBody>
      </p:sp>
      <p:sp>
        <p:nvSpPr>
          <p:cNvPr id="4" name="Slide Number Placeholder 3">
            <a:extLst>
              <a:ext uri="{FF2B5EF4-FFF2-40B4-BE49-F238E27FC236}">
                <a16:creationId xmlns:a16="http://schemas.microsoft.com/office/drawing/2014/main" id="{159B1543-9312-D87F-16DC-BD97A6E2290D}"/>
              </a:ext>
            </a:extLst>
          </p:cNvPr>
          <p:cNvSpPr>
            <a:spLocks noGrp="1"/>
          </p:cNvSpPr>
          <p:nvPr>
            <p:ph type="sldNum" sz="quarter" idx="12"/>
          </p:nvPr>
        </p:nvSpPr>
        <p:spPr/>
        <p:txBody>
          <a:bodyPr/>
          <a:lstStyle/>
          <a:p>
            <a:fld id="{00E11DDB-913A-0547-951E-73E59C5AF06F}" type="slidenum">
              <a:rPr lang="en-GB" smtClean="0"/>
              <a:t>9</a:t>
            </a:fld>
            <a:endParaRPr lang="en-GB"/>
          </a:p>
        </p:txBody>
      </p:sp>
      <p:pic>
        <p:nvPicPr>
          <p:cNvPr id="5" name="Picture 4">
            <a:extLst>
              <a:ext uri="{FF2B5EF4-FFF2-40B4-BE49-F238E27FC236}">
                <a16:creationId xmlns:a16="http://schemas.microsoft.com/office/drawing/2014/main" id="{C7439330-2865-CC51-CC72-23864C9ABCF8}"/>
              </a:ext>
            </a:extLst>
          </p:cNvPr>
          <p:cNvPicPr>
            <a:picLocks noChangeAspect="1"/>
          </p:cNvPicPr>
          <p:nvPr/>
        </p:nvPicPr>
        <p:blipFill>
          <a:blip r:embed="rId3"/>
          <a:stretch>
            <a:fillRect/>
          </a:stretch>
        </p:blipFill>
        <p:spPr>
          <a:xfrm>
            <a:off x="2406650" y="2584450"/>
            <a:ext cx="7378700" cy="1689100"/>
          </a:xfrm>
          <a:prstGeom prst="rect">
            <a:avLst/>
          </a:prstGeom>
        </p:spPr>
      </p:pic>
    </p:spTree>
    <p:extLst>
      <p:ext uri="{BB962C8B-B14F-4D97-AF65-F5344CB8AC3E}">
        <p14:creationId xmlns:p14="http://schemas.microsoft.com/office/powerpoint/2010/main" val="37656979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 1200"/>
  <p:tag name="ORIGINALHEIGHT" val=" 107.265"/>
  <p:tag name="ORIGINALWIDTH" val=" 750.1047"/>
  <p:tag name="OUTPUTTYPE" val="PNG"/>
  <p:tag name="IGUANATEXVERSION" val="162"/>
  <p:tag name="LATEXADDIN" val="\documentclass{article}&#10;\usepackage{amsmath}&#10;\pagestyle{empty}&#10;\begin{document}&#10;&#10;&#10;$E_n = 6.75mV$&#10;&#10;\end{document}"/>
  <p:tag name="IGUANATEXSIZE" val="20"/>
  <p:tag name="IGUANATEXCURSOR" val="96"/>
  <p:tag name="TRANSPARENCY" val="Vrai"/>
  <p:tag name="CHOOSECOLOR" val="Faux"/>
  <p:tag name="COLORHEX" val="000000"/>
  <p:tag name="LATEXENGINEID" val="1"/>
  <p:tag name="TEMPFOLDER" val="c:\temp\"/>
  <p:tag name="LATEXFORMHEIGHT" val=" 320"/>
  <p:tag name="LATEXFORMWIDTH" val=" 385"/>
  <p:tag name="LATEXFORMWRAP" val="Vrai"/>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 1200"/>
  <p:tag name="ORIGINALHEIGHT" val=" 432.0603"/>
  <p:tag name="ORIGINALWIDTH" val=" 1536.214"/>
  <p:tag name="OUTPUTTYPE" val="PNG"/>
  <p:tag name="IGUANATEXVERSION" val="162"/>
  <p:tag name="LATEXADDIN" val="\documentclass{article}&#10;\usepackage{amsmath}&#10;\pagestyle{empty}&#10;\begin{document}&#10;&#10;\begin{align*}&#10;    SNR &amp;= 10 log\frac{1.65^2}{2\cdot6.75^2\cdot10^{-6}} \\ &amp;= 44.75dB&#10;\end{align*}&#10;&#10;&#10;\end{document}"/>
  <p:tag name="IGUANATEXSIZE" val="20"/>
  <p:tag name="IGUANATEXCURSOR" val="177"/>
  <p:tag name="TRANSPARENCY" val="Vrai"/>
  <p:tag name="CHOOSECOLOR" val="Faux"/>
  <p:tag name="COLORHEX" val="000000"/>
  <p:tag name="LATEXENGINEID" val="1"/>
  <p:tag name="TEMPFOLDER" val="c:\temp\"/>
  <p:tag name="LATEXFORMHEIGHT" val=" 320"/>
  <p:tag name="LATEXFORMWIDTH" val=" 385"/>
  <p:tag name="LATEXFORMWRAP" val="Vrai"/>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1721</Words>
  <Application>Microsoft Office PowerPoint</Application>
  <PresentationFormat>Grand écran</PresentationFormat>
  <Paragraphs>241</Paragraphs>
  <Slides>30</Slides>
  <Notes>23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30</vt:i4>
      </vt:variant>
    </vt:vector>
  </HeadingPairs>
  <TitlesOfParts>
    <vt:vector size="36" baseType="lpstr">
      <vt:lpstr>Aptos</vt:lpstr>
      <vt:lpstr>Arial</vt:lpstr>
      <vt:lpstr>Lato</vt:lpstr>
      <vt:lpstr>Segoe UI</vt:lpstr>
      <vt:lpstr>XCharter-Roman</vt:lpstr>
      <vt:lpstr>Office Theme</vt:lpstr>
      <vt:lpstr>Présentation PowerPoint</vt:lpstr>
      <vt:lpstr>Schéma global du Projet</vt:lpstr>
      <vt:lpstr>Chaine acquisition</vt:lpstr>
      <vt:lpstr>Préamplificateur</vt:lpstr>
      <vt:lpstr>Filtre</vt:lpstr>
      <vt:lpstr>Etage de gain final</vt:lpstr>
      <vt:lpstr>Réponse en fréquence</vt:lpstr>
      <vt:lpstr>Circuit complet</vt:lpstr>
      <vt:lpstr>Structure des commandes</vt:lpstr>
      <vt:lpstr>Télécommunication</vt:lpstr>
      <vt:lpstr>Corrélation sur dsPIC</vt:lpstr>
      <vt:lpstr>Sélectivité fréquentielle</vt:lpstr>
      <vt:lpstr>Détection du début et synchronisation</vt:lpstr>
      <vt:lpstr>Performance</vt:lpstr>
      <vt:lpstr>Régulation</vt:lpstr>
      <vt:lpstr>Référence de position</vt:lpstr>
      <vt:lpstr>Implémentation du régulateur</vt:lpstr>
      <vt:lpstr>Présentation PowerPoint</vt:lpstr>
      <vt:lpstr>Présentation PowerPoint</vt:lpstr>
      <vt:lpstr>Présentation PowerPoint</vt:lpstr>
      <vt:lpstr>Présentation PowerPoint</vt:lpstr>
      <vt:lpstr>Conclusion</vt:lpstr>
      <vt:lpstr>Présentation PowerPoint</vt:lpstr>
      <vt:lpstr>Présentation PowerPoint</vt:lpstr>
      <vt:lpstr>Présentation PowerPoint</vt:lpstr>
      <vt:lpstr>Présentation PowerPoint</vt:lpstr>
      <vt:lpstr>Analyse du bruit</vt:lpstr>
      <vt:lpstr>Présentation PowerPoint</vt:lpstr>
      <vt:lpstr>Présentation PowerPoint</vt:lpstr>
      <vt:lpstr>Cas limite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JACQUES-JOURION Antoine</dc:creator>
  <cp:lastModifiedBy>CHOU Henry</cp:lastModifiedBy>
  <cp:revision>1</cp:revision>
  <dcterms:created xsi:type="dcterms:W3CDTF">2025-05-19T12:43:15Z</dcterms:created>
  <dcterms:modified xsi:type="dcterms:W3CDTF">2025-12-01T14:16:54Z</dcterms:modified>
</cp:coreProperties>
</file>